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35"/>
  </p:notesMasterIdLst>
  <p:handoutMasterIdLst>
    <p:handoutMasterId r:id="rId36"/>
  </p:handoutMasterIdLst>
  <p:sldIdLst>
    <p:sldId id="1439" r:id="rId2"/>
    <p:sldId id="1382" r:id="rId3"/>
    <p:sldId id="1440" r:id="rId4"/>
    <p:sldId id="1441" r:id="rId5"/>
    <p:sldId id="1430" r:id="rId6"/>
    <p:sldId id="1410" r:id="rId7"/>
    <p:sldId id="1431" r:id="rId8"/>
    <p:sldId id="1411" r:id="rId9"/>
    <p:sldId id="1432" r:id="rId10"/>
    <p:sldId id="1433" r:id="rId11"/>
    <p:sldId id="1442" r:id="rId12"/>
    <p:sldId id="1443" r:id="rId13"/>
    <p:sldId id="1413" r:id="rId14"/>
    <p:sldId id="1434" r:id="rId15"/>
    <p:sldId id="1414" r:id="rId16"/>
    <p:sldId id="1435" r:id="rId17"/>
    <p:sldId id="1436" r:id="rId18"/>
    <p:sldId id="1416" r:id="rId19"/>
    <p:sldId id="1417" r:id="rId20"/>
    <p:sldId id="1418" r:id="rId21"/>
    <p:sldId id="1419" r:id="rId22"/>
    <p:sldId id="1420" r:id="rId23"/>
    <p:sldId id="1421" r:id="rId24"/>
    <p:sldId id="1424" r:id="rId25"/>
    <p:sldId id="1425" r:id="rId26"/>
    <p:sldId id="1437" r:id="rId27"/>
    <p:sldId id="1426" r:id="rId28"/>
    <p:sldId id="1427" r:id="rId29"/>
    <p:sldId id="1428" r:id="rId30"/>
    <p:sldId id="1429" r:id="rId31"/>
    <p:sldId id="1398" r:id="rId32"/>
    <p:sldId id="1409" r:id="rId33"/>
    <p:sldId id="1438" r:id="rId34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F8233005-7061-4933-8340-0A903B3B688E}">
          <p14:sldIdLst>
            <p14:sldId id="1439"/>
            <p14:sldId id="1382"/>
          </p14:sldIdLst>
        </p14:section>
        <p14:section name="본학습 1" id="{60B5B103-BFF1-483D-BBBF-720208707E9A}">
          <p14:sldIdLst>
            <p14:sldId id="1440"/>
            <p14:sldId id="1441"/>
            <p14:sldId id="1430"/>
            <p14:sldId id="1410"/>
            <p14:sldId id="1431"/>
            <p14:sldId id="1411"/>
            <p14:sldId id="1432"/>
            <p14:sldId id="1433"/>
            <p14:sldId id="1442"/>
            <p14:sldId id="1443"/>
            <p14:sldId id="1413"/>
            <p14:sldId id="1434"/>
            <p14:sldId id="1414"/>
            <p14:sldId id="1435"/>
            <p14:sldId id="1436"/>
            <p14:sldId id="1416"/>
            <p14:sldId id="1417"/>
            <p14:sldId id="1418"/>
            <p14:sldId id="1419"/>
            <p14:sldId id="1420"/>
            <p14:sldId id="1421"/>
            <p14:sldId id="1424"/>
            <p14:sldId id="1425"/>
            <p14:sldId id="1437"/>
            <p14:sldId id="1426"/>
            <p14:sldId id="1427"/>
            <p14:sldId id="1428"/>
            <p14:sldId id="1429"/>
          </p14:sldIdLst>
        </p14:section>
        <p14:section name="오늘의 결론!" id="{79B2F523-BDFD-4197-9396-2482DA2C937B}">
          <p14:sldIdLst>
            <p14:sldId id="1398"/>
            <p14:sldId id="1409"/>
            <p14:sldId id="1438"/>
          </p14:sldIdLst>
        </p14:section>
      </p14:sectionLst>
    </p:ext>
    <p:ext uri="{EFAFB233-063F-42B5-8137-9DF3F51BA10A}">
      <p15:sldGuideLst xmlns:p15="http://schemas.microsoft.com/office/powerpoint/2012/main">
        <p15:guide id="2" pos="2222" userDrawn="1">
          <p15:clr>
            <a:srgbClr val="A4A3A4"/>
          </p15:clr>
        </p15:guide>
        <p15:guide id="3" orient="horz" pos="1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cs" initials="e" lastIdx="1" clrIdx="0">
    <p:extLst>
      <p:ext uri="{19B8F6BF-5375-455C-9EA6-DF929625EA0E}">
        <p15:presenceInfo xmlns:p15="http://schemas.microsoft.com/office/powerpoint/2012/main" userId="elic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A5CEEE"/>
    <a:srgbClr val="FEBF34"/>
    <a:srgbClr val="2D5B7D"/>
    <a:srgbClr val="FFFFFF"/>
    <a:srgbClr val="EB9120"/>
    <a:srgbClr val="829CDE"/>
    <a:srgbClr val="8AD5DD"/>
    <a:srgbClr val="20386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8" autoAdjust="0"/>
    <p:restoredTop sz="96279" autoAdjust="0"/>
  </p:normalViewPr>
  <p:slideViewPr>
    <p:cSldViewPr snapToGrid="0">
      <p:cViewPr>
        <p:scale>
          <a:sx n="125" d="100"/>
          <a:sy n="125" d="100"/>
        </p:scale>
        <p:origin x="1968" y="1458"/>
      </p:cViewPr>
      <p:guideLst>
        <p:guide pos="2222"/>
        <p:guide orient="horz" pos="15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62"/>
    </p:cViewPr>
  </p:sorterViewPr>
  <p:notesViewPr>
    <p:cSldViewPr snapToGrid="0" showGuides="1">
      <p:cViewPr varScale="1">
        <p:scale>
          <a:sx n="78" d="100"/>
          <a:sy n="78" d="100"/>
        </p:scale>
        <p:origin x="3966" y="11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354E9F-8AAC-48CD-A70A-778193B50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218B35-3E43-49FD-AF6E-7CC189A038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7B539-9933-4AFE-9C98-A2B5CFC985DF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06-12(Thu)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31C9D5-F0B7-4A46-951C-78CFD8BEF2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34983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F15002-B610-4086-B89B-891842C033C2}" type="datetimeFigureOut">
              <a:rPr lang="ko-KR" altLang="en-US" smtClean="0"/>
              <a:pPr/>
              <a:t>06-12(Thu)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1449E4F-68AD-4E68-B67A-3656668724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96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49E4F-68AD-4E68-B67A-36566687241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4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도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66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C2D750E4-0C8D-BAB1-7E29-AD70EA2CB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3217D07-7A2D-43EA-0C83-7AF3277FF6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5295644" y="982744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9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  <p15:guide id="3" pos="5239" userDrawn="1">
          <p15:clr>
            <a:srgbClr val="FBAE40"/>
          </p15:clr>
        </p15:guide>
        <p15:guide id="4" pos="52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414B4A64-BD48-9DDB-F54B-49EDB737E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1E3506-FA40-EA28-9475-565521100A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-120418" y="982744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8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2B40F71-4F78-319A-D3D9-F9C9600177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1798655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760C44C-5285-ACDF-E327-B4D7DF557A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-321547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2E5A23-7E5C-AEDC-60D7-F2C4D050B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4250452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1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D4D0D20-FC08-FA35-93B8-19A829B3AD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92980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2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DBF548D1-FBA5-066B-72A5-4D0FE2636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3E14070-89AC-24CE-100A-50E39CBF3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000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68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4B97879-1F01-6372-1BFC-10BB1B077D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10766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5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강사_축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B62C00-B7E7-C1C9-A82C-E0B04E6E275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426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0051D5-41E9-4413-F5D1-D0933A2E99FF}"/>
              </a:ext>
            </a:extLst>
          </p:cNvPr>
          <p:cNvSpPr/>
          <p:nvPr userDrawn="1"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568D68-BEC7-AC71-798C-6143B3522401}"/>
              </a:ext>
            </a:extLst>
          </p:cNvPr>
          <p:cNvSpPr/>
          <p:nvPr userDrawn="1"/>
        </p:nvSpPr>
        <p:spPr>
          <a:xfrm>
            <a:off x="398354" y="561312"/>
            <a:ext cx="8329188" cy="43275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5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2">
            <a:extLst>
              <a:ext uri="{FF2B5EF4-FFF2-40B4-BE49-F238E27FC236}">
                <a16:creationId xmlns:a16="http://schemas.microsoft.com/office/drawing/2014/main" id="{490BA109-F86F-4067-B4C8-C3211E42DB0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7000" y="670892"/>
            <a:ext cx="8370000" cy="0"/>
          </a:xfrm>
          <a:prstGeom prst="line">
            <a:avLst/>
          </a:prstGeom>
          <a:noFill/>
          <a:ln w="9525">
            <a:solidFill>
              <a:srgbClr val="A9B6E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775058">
              <a:lnSpc>
                <a:spcPct val="90000"/>
              </a:lnSpc>
              <a:defRPr/>
            </a:pPr>
            <a:endParaRPr lang="ko-KR" altLang="en-US" sz="675" dirty="0">
              <a:solidFill>
                <a:srgbClr val="000000"/>
              </a:solidFill>
              <a:latin typeface="Arial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FF2CCD-0E88-41C1-B957-BB7B615B8B6B}"/>
              </a:ext>
            </a:extLst>
          </p:cNvPr>
          <p:cNvSpPr/>
          <p:nvPr userDrawn="1"/>
        </p:nvSpPr>
        <p:spPr>
          <a:xfrm>
            <a:off x="387003" y="1046791"/>
            <a:ext cx="1064099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8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7B1DC-EBDF-5D55-2906-CF10CF2A4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981" y="324953"/>
            <a:ext cx="671018" cy="2890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488C1E-2492-3722-0C9F-B6B1F53D5F52}"/>
              </a:ext>
            </a:extLst>
          </p:cNvPr>
          <p:cNvSpPr/>
          <p:nvPr userDrawn="1"/>
        </p:nvSpPr>
        <p:spPr>
          <a:xfrm>
            <a:off x="387000" y="727867"/>
            <a:ext cx="3527175" cy="318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2025</a:t>
            </a:r>
            <a:r>
              <a:rPr lang="ko-KR" altLang="en-US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 </a:t>
            </a:r>
            <a:r>
              <a:rPr lang="en-US" altLang="ko-KR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KBI tube </a:t>
            </a:r>
            <a:r>
              <a:rPr lang="ko-KR" altLang="en-US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금융직무 콘텐츠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A5B236-4B77-FAE1-F47C-D0F5DA981F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1" y="233351"/>
            <a:ext cx="1960498" cy="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69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퀴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7B6987-8938-4FCE-7C52-C222138D4AB4}"/>
              </a:ext>
            </a:extLst>
          </p:cNvPr>
          <p:cNvSpPr txBox="1"/>
          <p:nvPr userDrawn="1"/>
        </p:nvSpPr>
        <p:spPr>
          <a:xfrm>
            <a:off x="-1574" y="0"/>
            <a:ext cx="9144000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en-US" altLang="ko-KR" sz="32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Quiz</a:t>
            </a:r>
            <a:endParaRPr lang="ko-KR" altLang="en-US" sz="3200" b="1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33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도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08700D-DF2C-2A3C-CAA7-F94039FF0794}"/>
              </a:ext>
            </a:extLst>
          </p:cNvPr>
          <p:cNvSpPr/>
          <p:nvPr userDrawn="1"/>
        </p:nvSpPr>
        <p:spPr>
          <a:xfrm>
            <a:off x="841375" y="548143"/>
            <a:ext cx="7475538" cy="4047214"/>
          </a:xfrm>
          <a:prstGeom prst="rect">
            <a:avLst/>
          </a:prstGeom>
          <a:solidFill>
            <a:schemeClr val="bg1"/>
          </a:solidFill>
          <a:ln w="28575">
            <a:solidFill>
              <a:srgbClr val="32A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78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도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7B8802D-7DBF-87D2-088E-495EE76CA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76B088BA-D127-282A-EA5D-FC9C42BB2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8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BB42BF-9FC1-8C18-9BDA-7ACA305EDD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FE317422-C4DC-C0A7-9E38-66F84B4B4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A0C437F9-9CA1-67F5-C299-C009E4712861}"/>
              </a:ext>
            </a:extLst>
          </p:cNvPr>
          <p:cNvSpPr/>
          <p:nvPr userDrawn="1"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solidFill>
            <a:srgbClr val="000000">
              <a:alpha val="60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44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4FF531-3414-6DEA-1832-FBADAE9EA4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174"/>
            <a:ext cx="9144000" cy="5133151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FE317422-C4DC-C0A7-9E38-66F84B4B4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" y="-5175"/>
            <a:ext cx="9144000" cy="5143500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A0C437F9-9CA1-67F5-C299-C009E4712861}"/>
              </a:ext>
            </a:extLst>
          </p:cNvPr>
          <p:cNvSpPr/>
          <p:nvPr userDrawn="1"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115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033F2B6C-833A-2B8E-54D6-3028F8312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01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0B502EE5-DDC5-442C-7366-F58B5988C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71CC554-C715-9BFD-0DFD-DA08DFFDE6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2601081" y="1024932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3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0BD5983-1FA1-43ED-A42F-BF215950BFCE}"/>
              </a:ext>
            </a:extLst>
          </p:cNvPr>
          <p:cNvGrpSpPr/>
          <p:nvPr userDrawn="1"/>
        </p:nvGrpSpPr>
        <p:grpSpPr>
          <a:xfrm>
            <a:off x="0" y="-306927"/>
            <a:ext cx="9144000" cy="270000"/>
            <a:chOff x="0" y="-309844"/>
            <a:chExt cx="9043336" cy="252000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946E86DB-D476-486F-AC38-8872F02B9F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과정명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5DE17387-F8AF-4482-AC3E-FF70F2B846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780" y="-309844"/>
              <a:ext cx="2822108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kern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지역주택조합의 진실</a:t>
              </a:r>
            </a:p>
          </p:txBody>
        </p:sp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E9FE9553-1C35-41A4-AF21-8A528434C5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71888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회차명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3F8F32A2-7DB2-4B5F-B63D-AF08078F91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21668" y="-309844"/>
              <a:ext cx="2822108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03. </a:t>
              </a:r>
              <a:r>
                <a:rPr lang="ko-KR" altLang="en-US" sz="9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지역주택조합 가입 시 유의할 점</a:t>
              </a:r>
              <a:endParaRPr lang="en-US" altLang="ko-KR" sz="9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D0DA453A-C7B9-4CC5-8282-65AF456000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43776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화면번호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CD424457-739A-43F8-A49F-1E334F01B4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193556" y="-309844"/>
              <a:ext cx="849780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Rectangle 22">
            <a:extLst>
              <a:ext uri="{FF2B5EF4-FFF2-40B4-BE49-F238E27FC236}">
                <a16:creationId xmlns:a16="http://schemas.microsoft.com/office/drawing/2014/main" id="{E902E657-CA4D-452E-ACA9-B22CA2E13B1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-306927"/>
            <a:ext cx="1512000" cy="27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화면설명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1B6558B3-C152-4BBE-9820-43DABF14DC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-15906"/>
            <a:ext cx="1512000" cy="29377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endParaRPr lang="ko-KR" altLang="en-US" sz="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69A265BE-D4D8-49A2-928F-E3F577B1D4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2956519"/>
            <a:ext cx="1512000" cy="27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524FCEAC-3D00-410B-AD09-C78C7DA095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3247540"/>
            <a:ext cx="1512000" cy="18959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endParaRPr lang="ko-KR" altLang="en-US" sz="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97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693" r:id="rId2"/>
    <p:sldLayoutId id="2147483694" r:id="rId3"/>
    <p:sldLayoutId id="2147483723" r:id="rId4"/>
    <p:sldLayoutId id="2147483707" r:id="rId5"/>
    <p:sldLayoutId id="2147483697" r:id="rId6"/>
    <p:sldLayoutId id="2147483739" r:id="rId7"/>
    <p:sldLayoutId id="2147483720" r:id="rId8"/>
    <p:sldLayoutId id="2147483726" r:id="rId9"/>
    <p:sldLayoutId id="2147483703" r:id="rId10"/>
    <p:sldLayoutId id="2147483725" r:id="rId11"/>
    <p:sldLayoutId id="2147483729" r:id="rId12"/>
    <p:sldLayoutId id="2147483733" r:id="rId13"/>
    <p:sldLayoutId id="2147483734" r:id="rId14"/>
    <p:sldLayoutId id="2147483735" r:id="rId15"/>
    <p:sldLayoutId id="2147483738" r:id="rId16"/>
    <p:sldLayoutId id="2147483736" r:id="rId17"/>
    <p:sldLayoutId id="2147483737" r:id="rId18"/>
    <p:sldLayoutId id="2147483724" r:id="rId19"/>
    <p:sldLayoutId id="2147483722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microsoft.com/office/2007/relationships/hdphoto" Target="../media/hdphoto9.wdp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10.wdp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6.wdp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microsoft.com/office/2007/relationships/hdphoto" Target="../media/hdphoto11.wdp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13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2.wdp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microsoft.com/office/2007/relationships/hdphoto" Target="../media/hdphoto1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2.wdp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microsoft.com/office/2007/relationships/hdphoto" Target="../media/hdphoto12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4.wdp"/><Relationship Id="rId7" Type="http://schemas.microsoft.com/office/2007/relationships/hdphoto" Target="../media/hdphoto1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7.emf"/><Relationship Id="rId4" Type="http://schemas.openxmlformats.org/officeDocument/2006/relationships/image" Target="../media/image32.png"/><Relationship Id="rId9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12.wdp"/><Relationship Id="rId5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5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3AEEE0-DA6B-4278-8878-E1FEA97483BF}"/>
              </a:ext>
            </a:extLst>
          </p:cNvPr>
          <p:cNvSpPr/>
          <p:nvPr/>
        </p:nvSpPr>
        <p:spPr>
          <a:xfrm>
            <a:off x="0" y="2076454"/>
            <a:ext cx="9144000" cy="423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지역주택조합의 진실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A92332-E1D9-4A4E-B76D-ED0636B40A33}"/>
              </a:ext>
            </a:extLst>
          </p:cNvPr>
          <p:cNvSpPr/>
          <p:nvPr/>
        </p:nvSpPr>
        <p:spPr>
          <a:xfrm>
            <a:off x="0" y="2668966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03. </a:t>
            </a:r>
            <a:r>
              <a:rPr lang="ko-KR" altLang="en-US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지역주택조합 가입 시 유의할 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D6645F-BC87-4DA3-9833-F4927F6BC282}"/>
              </a:ext>
            </a:extLst>
          </p:cNvPr>
          <p:cNvSpPr/>
          <p:nvPr/>
        </p:nvSpPr>
        <p:spPr>
          <a:xfrm>
            <a:off x="0" y="3414116"/>
            <a:ext cx="9144000" cy="23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내용전문가</a:t>
            </a:r>
            <a:r>
              <a:rPr lang="en-US" altLang="ko-KR" sz="1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spc="-113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최황수</a:t>
            </a:r>
            <a:endParaRPr lang="ko-KR" altLang="en-US" sz="1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86C02-6CC6-37E7-D32D-D8F207337514}"/>
              </a:ext>
            </a:extLst>
          </p:cNvPr>
          <p:cNvSpPr txBox="1"/>
          <p:nvPr/>
        </p:nvSpPr>
        <p:spPr>
          <a:xfrm>
            <a:off x="9144001" y="26437"/>
            <a:ext cx="1554480" cy="29446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사용폰트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와구리체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TTF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ExtraBold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강원교육튼튼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Bold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Regular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4580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1220" y1="6709" x2="58537" y2="12998"/>
                        <a14:foregroundMark x1="11179" y1="43606" x2="13008" y2="92662"/>
                        <a14:foregroundMark x1="32927" y1="45073" x2="66463" y2="43606"/>
                        <a14:foregroundMark x1="50203" y1="33543" x2="52642" y2="35849"/>
                        <a14:foregroundMark x1="27033" y1="23061" x2="73577" y2="23061"/>
                        <a14:foregroundMark x1="90244" y1="43606" x2="90244" y2="90776"/>
                        <a14:foregroundMark x1="27033" y1="52201" x2="74390" y2="54298"/>
                        <a14:foregroundMark x1="50203" y1="66667" x2="51626" y2="87841"/>
                        <a14:foregroundMark x1="36382" y1="65199" x2="38211" y2="89099"/>
                        <a14:foregroundMark x1="65447" y1="65618" x2="65447" y2="90566"/>
                        <a14:foregroundMark x1="7317" y1="97275" x2="94309" y2="983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850" y="1223271"/>
            <a:ext cx="2637885" cy="255746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804D831-D9D7-1587-B1F7-6FC3BC013201}"/>
              </a:ext>
            </a:extLst>
          </p:cNvPr>
          <p:cNvSpPr txBox="1"/>
          <p:nvPr/>
        </p:nvSpPr>
        <p:spPr>
          <a:xfrm>
            <a:off x="4505252" y="3780733"/>
            <a:ext cx="1895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해당 구청 또는 시청</a:t>
            </a:r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132C7D-A2CA-8D92-545E-9D726AE8052F}"/>
              </a:ext>
            </a:extLst>
          </p:cNvPr>
          <p:cNvSpPr/>
          <p:nvPr/>
        </p:nvSpPr>
        <p:spPr>
          <a:xfrm>
            <a:off x="6647982" y="2300034"/>
            <a:ext cx="1514586" cy="1077934"/>
          </a:xfrm>
          <a:prstGeom prst="rect">
            <a:avLst/>
          </a:prstGeom>
          <a:solidFill>
            <a:srgbClr val="DDE3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6629" y1="15222" x2="87927" y2="96724"/>
                        <a14:foregroundMark x1="55125" y1="9827" x2="11162" y2="63198"/>
                        <a14:foregroundMark x1="12984" y1="26975" x2="6150" y2="57033"/>
                        <a14:foregroundMark x1="11845" y1="36031" x2="38724" y2="74566"/>
                        <a14:foregroundMark x1="10251" y1="40848" x2="21868" y2="71484"/>
                        <a14:foregroundMark x1="24374" y1="10790" x2="52847" y2="11946"/>
                        <a14:foregroundMark x1="51481" y1="16378" x2="61731" y2="64355"/>
                        <a14:foregroundMark x1="58087" y1="29672" x2="68793" y2="51830"/>
                        <a14:foregroundMark x1="58770" y1="34682" x2="61276" y2="51445"/>
                        <a14:foregroundMark x1="28702" y1="45279" x2="47380" y2="680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2635" y="2825765"/>
            <a:ext cx="733384" cy="86703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29886C1-3A41-ABA0-A1D1-50765EC91885}"/>
              </a:ext>
            </a:extLst>
          </p:cNvPr>
          <p:cNvSpPr txBox="1"/>
          <p:nvPr/>
        </p:nvSpPr>
        <p:spPr>
          <a:xfrm>
            <a:off x="6664733" y="2328609"/>
            <a:ext cx="14978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공문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marL="285750" indent="-285750" latinLnBrk="0"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공지사항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marL="285750" indent="-285750" latinLnBrk="0">
              <a:spcBef>
                <a:spcPts val="600"/>
              </a:spcBef>
              <a:buFontTx/>
              <a:buChar char="-"/>
            </a:pPr>
            <a:r>
              <a:rPr lang="ko-KR" altLang="en-US" sz="160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공고란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B687E9-8D79-F6CA-8AAA-780FEA7C0F54}"/>
              </a:ext>
            </a:extLst>
          </p:cNvPr>
          <p:cNvSpPr txBox="1"/>
          <p:nvPr/>
        </p:nvSpPr>
        <p:spPr>
          <a:xfrm>
            <a:off x="6318295" y="1745747"/>
            <a:ext cx="1529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Bef>
                <a:spcPts val="600"/>
              </a:spcBef>
            </a:pP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조합원 모집 신고를 수리했다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.</a:t>
            </a:r>
            <a:endParaRPr lang="ko-KR" altLang="en-US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만약에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해당 구청이나 아니면 시청에서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 모집 신고를 수리했다 그러면 이제 구청이나 시청의 홈페이지에 가면 뭐 그런 어떤 그런 수리했던 내용들도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공문으로 떠 있기도 하고 그 다음에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사항이라든가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공고란에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떠 있기도 하단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말이에요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2185367313</a:t>
            </a:r>
          </a:p>
          <a:p>
            <a:r>
              <a:rPr lang="en-US" altLang="ko-KR" sz="1050" dirty="0"/>
              <a:t>2215660544</a:t>
            </a:r>
            <a:endParaRPr lang="ko-KR" altLang="en-US" sz="10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B9FDCA-77F2-14DA-9743-AEE49BCABD23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354D0B-BEFD-AFC1-2FC2-32BE3C9C4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4133849" y="4049929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7518549" y="166679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6381202" y="256792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6381202" y="289738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6368588" y="320069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699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BBEF1A-D37B-4568-AD31-921ABCD9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" y="0"/>
            <a:ext cx="6859630" cy="3971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327" y="1074255"/>
            <a:ext cx="7163439" cy="4019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75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이제 지역 주택조합에서는 이 구청 홈페이지나 시청 홈페이지 가보세요</a:t>
            </a:r>
            <a:r>
              <a:rPr lang="en-US" altLang="ko-KR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우리가 조합원 모집 신고 수리한 것도 다 구청에 시청의 홈페이지에 다 떠 있어요</a:t>
            </a:r>
            <a:r>
              <a:rPr lang="en-US" altLang="ko-KR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 err="1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확실하다니까요</a:t>
            </a:r>
            <a:r>
              <a:rPr lang="en-US" altLang="ko-KR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 이런 식으로 얘기를 하거든요</a:t>
            </a:r>
            <a:r>
              <a:rPr lang="en-US" altLang="ko-KR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srgbClr val="FF339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2185367313</a:t>
            </a:r>
          </a:p>
          <a:p>
            <a:r>
              <a:rPr lang="en-US" altLang="ko-KR" sz="1050" dirty="0"/>
              <a:t>2215660544</a:t>
            </a:r>
            <a:endParaRPr lang="ko-KR" altLang="en-US" sz="10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9175206" y="1183821"/>
            <a:ext cx="2024743" cy="1365245"/>
          </a:xfrm>
          <a:prstGeom prst="wedgeRectCallout">
            <a:avLst>
              <a:gd name="adj1" fmla="val -60349"/>
              <a:gd name="adj2" fmla="val 876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예를 </a:t>
            </a:r>
            <a:r>
              <a:rPr lang="ko-KR" altLang="en-US" sz="1200" kern="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들어서울시의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경우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관련 사이트가 검색되는데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꼭 이 사이트가 </a:t>
            </a:r>
            <a:r>
              <a:rPr lang="ko-KR" altLang="en-US" sz="1200" kern="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아나더라도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내레이션과 관련된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내용을 검색해서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보여주면 어떨까요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사각형 설명선 18">
            <a:extLst>
              <a:ext uri="{FF2B5EF4-FFF2-40B4-BE49-F238E27FC236}">
                <a16:creationId xmlns:a16="http://schemas.microsoft.com/office/drawing/2014/main" id="{C0B3C0CE-235F-43EA-8294-F39E0D4E12FA}"/>
              </a:ext>
            </a:extLst>
          </p:cNvPr>
          <p:cNvSpPr/>
          <p:nvPr/>
        </p:nvSpPr>
        <p:spPr>
          <a:xfrm>
            <a:off x="9385107" y="4288159"/>
            <a:ext cx="2024743" cy="1298121"/>
          </a:xfrm>
          <a:prstGeom prst="wedgeRectCallout">
            <a:avLst>
              <a:gd name="adj1" fmla="val -60349"/>
              <a:gd name="adj2" fmla="val 876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화면 설명 없이 내레이션만 있으면 어색할 것 같아요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관련 영상을 띄워주고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교수님 내레이션 있으면 좋겠습니다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모서리가 둥근 사각형 설명선 20">
            <a:extLst>
              <a:ext uri="{FF2B5EF4-FFF2-40B4-BE49-F238E27FC236}">
                <a16:creationId xmlns:a16="http://schemas.microsoft.com/office/drawing/2014/main" id="{5B52FBAB-62E5-49E5-9BEE-382A9D585E59}"/>
              </a:ext>
            </a:extLst>
          </p:cNvPr>
          <p:cNvSpPr/>
          <p:nvPr/>
        </p:nvSpPr>
        <p:spPr>
          <a:xfrm>
            <a:off x="8967238" y="2334825"/>
            <a:ext cx="2442611" cy="1976714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최지애</a:t>
            </a:r>
            <a:r>
              <a:rPr lang="en-US" altLang="ko-KR" sz="1200" dirty="0"/>
              <a:t>(0605): </a:t>
            </a:r>
            <a:r>
              <a:rPr lang="ko-KR" altLang="en-US" sz="1200" dirty="0"/>
              <a:t>수정요청</a:t>
            </a:r>
            <a:r>
              <a:rPr lang="en-US" altLang="ko-KR" sz="1200" dirty="0"/>
              <a:t>_https://news.seoul.go.kr/</a:t>
            </a:r>
            <a:r>
              <a:rPr lang="en-US" altLang="ko-KR" sz="1200" dirty="0" err="1"/>
              <a:t>citybuild</a:t>
            </a:r>
            <a:r>
              <a:rPr lang="en-US" altLang="ko-KR" sz="1200" dirty="0"/>
              <a:t>/archives/52453</a:t>
            </a:r>
            <a:br>
              <a:rPr lang="en-US" altLang="ko-KR" sz="1200" dirty="0"/>
            </a:br>
            <a:r>
              <a:rPr lang="en-US" altLang="ko-KR" sz="1200" dirty="0"/>
              <a:t>_</a:t>
            </a:r>
            <a:r>
              <a:rPr lang="ko-KR" altLang="en-US" sz="1200" dirty="0"/>
              <a:t>다음 </a:t>
            </a:r>
            <a:r>
              <a:rPr lang="ko-KR" altLang="en-US" sz="1200" dirty="0" err="1"/>
              <a:t>슬라이드랑</a:t>
            </a:r>
            <a:r>
              <a:rPr lang="ko-KR" altLang="en-US" sz="1200" dirty="0"/>
              <a:t> 이 </a:t>
            </a:r>
            <a:r>
              <a:rPr lang="ko-KR" altLang="en-US" sz="1200" dirty="0" err="1"/>
              <a:t>경로랑</a:t>
            </a:r>
            <a:r>
              <a:rPr lang="ko-KR" altLang="en-US" sz="1200" dirty="0"/>
              <a:t> 화면 </a:t>
            </a:r>
            <a:r>
              <a:rPr lang="ko-KR" altLang="en-US" sz="1200" dirty="0" err="1"/>
              <a:t>캡쳐해서</a:t>
            </a:r>
            <a:r>
              <a:rPr lang="ko-KR" altLang="en-US" sz="1200" dirty="0"/>
              <a:t> 보여주는 구성 추가로 가능할까요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7E625B-B610-4E2A-B1D4-4E159D613E29}"/>
              </a:ext>
            </a:extLst>
          </p:cNvPr>
          <p:cNvSpPr txBox="1"/>
          <p:nvPr/>
        </p:nvSpPr>
        <p:spPr>
          <a:xfrm>
            <a:off x="0" y="3813255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FE80D6-DF31-4FF0-9027-874D1849B53F}"/>
              </a:ext>
            </a:extLst>
          </p:cNvPr>
          <p:cNvSpPr txBox="1"/>
          <p:nvPr/>
        </p:nvSpPr>
        <p:spPr>
          <a:xfrm>
            <a:off x="1906216" y="400181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CE4E1235-C83F-4F65-BE50-5409542F471E}"/>
              </a:ext>
            </a:extLst>
          </p:cNvPr>
          <p:cNvSpPr/>
          <p:nvPr/>
        </p:nvSpPr>
        <p:spPr>
          <a:xfrm>
            <a:off x="11065675" y="1950852"/>
            <a:ext cx="1285875" cy="767945"/>
          </a:xfrm>
          <a:prstGeom prst="wedgeRectCallout">
            <a:avLst>
              <a:gd name="adj1" fmla="val -63796"/>
              <a:gd name="adj2" fmla="val 364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121677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BBEF1A-D37B-4568-AD31-921ABCD9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" y="0"/>
            <a:ext cx="6859630" cy="3971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327" y="1074255"/>
            <a:ext cx="7163439" cy="40195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796CC70-36E4-4A6D-B760-CF22547BF2F3}"/>
              </a:ext>
            </a:extLst>
          </p:cNvPr>
          <p:cNvSpPr/>
          <p:nvPr/>
        </p:nvSpPr>
        <p:spPr>
          <a:xfrm>
            <a:off x="0" y="0"/>
            <a:ext cx="9125766" cy="518568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이제 그렇게 가서 진짜 그 얘기 듣고서도 그냥 확인 안 해볼 경우도 있겠지만 실제로 시청이나 구청 홈페이지에 가보면 그런 것들을 한번 보시고 나서 보니까 그 친구들이 한 얘기가 맞긴 </a:t>
            </a:r>
            <a:r>
              <a:rPr lang="ko-KR" altLang="en-US" sz="1200" kern="100" dirty="0" err="1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맞구나</a:t>
            </a:r>
            <a:r>
              <a:rPr lang="ko-KR" altLang="en-US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하면서 그런 얘기가 딱 들어오면 뭐 여기는 무조건 가는구나 이렇게 생각할 수 있는데 이런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 모집을 신고를 수리했습니다</a:t>
            </a:r>
            <a:r>
              <a:rPr lang="en-US" altLang="ko-KR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접수했습니다</a:t>
            </a:r>
            <a:r>
              <a:rPr lang="en-US" altLang="ko-KR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 모집 신고를 갖다가 구청이나 시청에서 접수했습니다</a:t>
            </a:r>
            <a:r>
              <a:rPr lang="en-US" altLang="ko-KR" sz="1200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srgbClr val="FF339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2185367313</a:t>
            </a:r>
          </a:p>
          <a:p>
            <a:r>
              <a:rPr lang="en-US" altLang="ko-KR" sz="1050" dirty="0"/>
              <a:t>2215660544</a:t>
            </a:r>
            <a:endParaRPr lang="ko-KR" altLang="en-US" sz="10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9175206" y="1183821"/>
            <a:ext cx="2024743" cy="1365245"/>
          </a:xfrm>
          <a:prstGeom prst="wedgeRectCallout">
            <a:avLst>
              <a:gd name="adj1" fmla="val -60349"/>
              <a:gd name="adj2" fmla="val 876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예를 </a:t>
            </a:r>
            <a:r>
              <a:rPr lang="ko-KR" altLang="en-US" sz="1200" kern="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들어서울시의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경우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관련 사이트가 검색되는데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꼭 이 사이트가 </a:t>
            </a:r>
            <a:r>
              <a:rPr lang="ko-KR" altLang="en-US" sz="1200" kern="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아나더라도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내레이션과 관련된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내용을 검색해서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보여주면 어떨까요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사각형 설명선 18">
            <a:extLst>
              <a:ext uri="{FF2B5EF4-FFF2-40B4-BE49-F238E27FC236}">
                <a16:creationId xmlns:a16="http://schemas.microsoft.com/office/drawing/2014/main" id="{C0B3C0CE-235F-43EA-8294-F39E0D4E12FA}"/>
              </a:ext>
            </a:extLst>
          </p:cNvPr>
          <p:cNvSpPr/>
          <p:nvPr/>
        </p:nvSpPr>
        <p:spPr>
          <a:xfrm>
            <a:off x="9385107" y="4288159"/>
            <a:ext cx="2024743" cy="1298121"/>
          </a:xfrm>
          <a:prstGeom prst="wedgeRectCallout">
            <a:avLst>
              <a:gd name="adj1" fmla="val -60349"/>
              <a:gd name="adj2" fmla="val 876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화면 설명 없이 내레이션만 있으면 어색할 것 같아요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관련 영상을 띄워주고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교수님 내레이션 있으면 좋겠습니다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모서리가 둥근 사각형 설명선 20">
            <a:extLst>
              <a:ext uri="{FF2B5EF4-FFF2-40B4-BE49-F238E27FC236}">
                <a16:creationId xmlns:a16="http://schemas.microsoft.com/office/drawing/2014/main" id="{5B52FBAB-62E5-49E5-9BEE-382A9D585E59}"/>
              </a:ext>
            </a:extLst>
          </p:cNvPr>
          <p:cNvSpPr/>
          <p:nvPr/>
        </p:nvSpPr>
        <p:spPr>
          <a:xfrm>
            <a:off x="8967238" y="2334825"/>
            <a:ext cx="2442611" cy="1976714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최지애</a:t>
            </a:r>
            <a:r>
              <a:rPr lang="en-US" altLang="ko-KR" sz="1200" dirty="0"/>
              <a:t>(0605): </a:t>
            </a:r>
            <a:r>
              <a:rPr lang="ko-KR" altLang="en-US" sz="1200" dirty="0"/>
              <a:t>수정요청</a:t>
            </a:r>
            <a:r>
              <a:rPr lang="en-US" altLang="ko-KR" sz="1200" dirty="0"/>
              <a:t>_https://news.seoul.go.kr/</a:t>
            </a:r>
            <a:r>
              <a:rPr lang="en-US" altLang="ko-KR" sz="1200" dirty="0" err="1"/>
              <a:t>citybuild</a:t>
            </a:r>
            <a:r>
              <a:rPr lang="en-US" altLang="ko-KR" sz="1200" dirty="0"/>
              <a:t>/archives/52453</a:t>
            </a:r>
            <a:br>
              <a:rPr lang="en-US" altLang="ko-KR" sz="1200" dirty="0"/>
            </a:br>
            <a:r>
              <a:rPr lang="en-US" altLang="ko-KR" sz="1200" dirty="0"/>
              <a:t>_</a:t>
            </a:r>
            <a:r>
              <a:rPr lang="ko-KR" altLang="en-US" sz="1200" dirty="0"/>
              <a:t>다음 </a:t>
            </a:r>
            <a:r>
              <a:rPr lang="ko-KR" altLang="en-US" sz="1200" dirty="0" err="1"/>
              <a:t>슬라이드랑</a:t>
            </a:r>
            <a:r>
              <a:rPr lang="ko-KR" altLang="en-US" sz="1200" dirty="0"/>
              <a:t> 이 </a:t>
            </a:r>
            <a:r>
              <a:rPr lang="ko-KR" altLang="en-US" sz="1200" dirty="0" err="1"/>
              <a:t>경로랑</a:t>
            </a:r>
            <a:r>
              <a:rPr lang="ko-KR" altLang="en-US" sz="1200" dirty="0"/>
              <a:t> 화면 </a:t>
            </a:r>
            <a:r>
              <a:rPr lang="ko-KR" altLang="en-US" sz="1200" dirty="0" err="1"/>
              <a:t>캡쳐해서</a:t>
            </a:r>
            <a:r>
              <a:rPr lang="ko-KR" altLang="en-US" sz="1200" dirty="0"/>
              <a:t> 보여주는 구성 추가로 가능할까요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81E577-37F1-4F4F-A6DC-392B2261579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2601081" y="1024932"/>
            <a:ext cx="3479759" cy="41607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81225A-7D4D-4A06-821E-ACA5DEE0E925}"/>
              </a:ext>
            </a:extLst>
          </p:cNvPr>
          <p:cNvSpPr/>
          <p:nvPr/>
        </p:nvSpPr>
        <p:spPr>
          <a:xfrm>
            <a:off x="18233" y="4155038"/>
            <a:ext cx="9125766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조합원 모집 신고 확인</a:t>
            </a:r>
            <a:endParaRPr lang="en-US" altLang="ko-KR"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A913A8-8DE7-4082-AA5B-7D22C236679D}"/>
              </a:ext>
            </a:extLst>
          </p:cNvPr>
          <p:cNvSpPr txBox="1"/>
          <p:nvPr/>
        </p:nvSpPr>
        <p:spPr>
          <a:xfrm>
            <a:off x="119109" y="4180734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B32E7C59-F48F-49E9-8006-FC943CAF533F}"/>
              </a:ext>
            </a:extLst>
          </p:cNvPr>
          <p:cNvSpPr/>
          <p:nvPr/>
        </p:nvSpPr>
        <p:spPr>
          <a:xfrm>
            <a:off x="11065675" y="1950852"/>
            <a:ext cx="1285875" cy="767945"/>
          </a:xfrm>
          <a:prstGeom prst="wedgeRectCallout">
            <a:avLst>
              <a:gd name="adj1" fmla="val -63796"/>
              <a:gd name="adj2" fmla="val 364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1058611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985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이게 그게 사업이 확실하게 간다라는 보장을 해 줍니까 사업의 안정성을 담보해 주는 거냐고요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아니라니까요 아닐 수도 있어요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이런 부분들이 꼭 그냥 초창기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단계다라고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인식해야지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그럼 내가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브레이브하게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아니 없는 셈 치고 한번 가입해 보지 이렇게 얘기하는 게 아니라 정말 나는 굉장히 이게 중요한 어떤 그러한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자산이야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이거 안 되면 안 돼 이런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느낌이면은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9FDCA-77F2-14DA-9743-AEE49BCABD23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354D0B-BEFD-AFC1-2FC2-32BE3C9C4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220" y1="6709" x2="58537" y2="12998"/>
                        <a14:foregroundMark x1="11179" y1="43606" x2="13008" y2="92662"/>
                        <a14:foregroundMark x1="32927" y1="45073" x2="66463" y2="43606"/>
                        <a14:foregroundMark x1="50203" y1="33543" x2="52642" y2="35849"/>
                        <a14:foregroundMark x1="27033" y1="23061" x2="73577" y2="23061"/>
                        <a14:foregroundMark x1="90244" y1="43606" x2="90244" y2="90776"/>
                        <a14:foregroundMark x1="27033" y1="52201" x2="74390" y2="54298"/>
                        <a14:foregroundMark x1="50203" y1="66667" x2="51626" y2="87841"/>
                        <a14:foregroundMark x1="36382" y1="65199" x2="38211" y2="89099"/>
                        <a14:foregroundMark x1="65447" y1="65618" x2="65447" y2="90566"/>
                        <a14:foregroundMark x1="7317" y1="97275" x2="94309" y2="983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850" y="1223271"/>
            <a:ext cx="2637885" cy="2557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04D831-D9D7-1587-B1F7-6FC3BC013201}"/>
              </a:ext>
            </a:extLst>
          </p:cNvPr>
          <p:cNvSpPr txBox="1"/>
          <p:nvPr/>
        </p:nvSpPr>
        <p:spPr>
          <a:xfrm>
            <a:off x="4505252" y="3780733"/>
            <a:ext cx="1895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해당 구청 또는 시청</a:t>
            </a:r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132C7D-A2CA-8D92-545E-9D726AE8052F}"/>
              </a:ext>
            </a:extLst>
          </p:cNvPr>
          <p:cNvSpPr/>
          <p:nvPr/>
        </p:nvSpPr>
        <p:spPr>
          <a:xfrm>
            <a:off x="6647982" y="2300034"/>
            <a:ext cx="1514586" cy="1077934"/>
          </a:xfrm>
          <a:prstGeom prst="rect">
            <a:avLst/>
          </a:prstGeom>
          <a:solidFill>
            <a:srgbClr val="DDE3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6629" y1="15222" x2="87927" y2="96724"/>
                        <a14:foregroundMark x1="55125" y1="9827" x2="11162" y2="63198"/>
                        <a14:foregroundMark x1="12984" y1="26975" x2="6150" y2="57033"/>
                        <a14:foregroundMark x1="11845" y1="36031" x2="38724" y2="74566"/>
                        <a14:foregroundMark x1="10251" y1="40848" x2="21868" y2="71484"/>
                        <a14:foregroundMark x1="24374" y1="10790" x2="52847" y2="11946"/>
                        <a14:foregroundMark x1="51481" y1="16378" x2="61731" y2="64355"/>
                        <a14:foregroundMark x1="58087" y1="29672" x2="68793" y2="51830"/>
                        <a14:foregroundMark x1="58770" y1="34682" x2="61276" y2="51445"/>
                        <a14:foregroundMark x1="28702" y1="45279" x2="47380" y2="680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2635" y="2825765"/>
            <a:ext cx="733384" cy="8670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9886C1-3A41-ABA0-A1D1-50765EC91885}"/>
              </a:ext>
            </a:extLst>
          </p:cNvPr>
          <p:cNvSpPr txBox="1"/>
          <p:nvPr/>
        </p:nvSpPr>
        <p:spPr>
          <a:xfrm>
            <a:off x="6664733" y="2328609"/>
            <a:ext cx="14978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공문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marL="285750" indent="-285750" latinLnBrk="0">
              <a:spcBef>
                <a:spcPts val="600"/>
              </a:spcBef>
              <a:buFontTx/>
              <a:buChar char="-"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공지사항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marL="285750" indent="-285750" latinLnBrk="0">
              <a:spcBef>
                <a:spcPts val="600"/>
              </a:spcBef>
              <a:buFontTx/>
              <a:buChar char="-"/>
            </a:pPr>
            <a:r>
              <a:rPr lang="ko-KR" altLang="en-US" sz="160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공고란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B687E9-8D79-F6CA-8AAA-780FEA7C0F54}"/>
              </a:ext>
            </a:extLst>
          </p:cNvPr>
          <p:cNvSpPr txBox="1"/>
          <p:nvPr/>
        </p:nvSpPr>
        <p:spPr>
          <a:xfrm>
            <a:off x="6318295" y="1745747"/>
            <a:ext cx="1529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Bef>
                <a:spcPts val="600"/>
              </a:spcBef>
            </a:pP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조합원 모집 신고를 수리했다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.</a:t>
            </a:r>
            <a:endParaRPr lang="ko-KR" altLang="en-US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2185367313</a:t>
            </a:r>
          </a:p>
          <a:p>
            <a:r>
              <a:rPr lang="en-US" altLang="ko-KR" sz="1050" dirty="0"/>
              <a:t>2215660544</a:t>
            </a:r>
          </a:p>
          <a:p>
            <a:r>
              <a:rPr lang="en-US" altLang="ko-KR" sz="1050" dirty="0"/>
              <a:t>1310052480</a:t>
            </a:r>
            <a:endParaRPr lang="ko-KR" altLang="en-US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25EEE8-55CC-D919-34D7-2CD4C2629E9F}"/>
              </a:ext>
            </a:extLst>
          </p:cNvPr>
          <p:cNvSpPr/>
          <p:nvPr/>
        </p:nvSpPr>
        <p:spPr>
          <a:xfrm>
            <a:off x="3261815" y="3571476"/>
            <a:ext cx="5882184" cy="930197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사업의 안정성 보장</a:t>
            </a:r>
            <a:r>
              <a:rPr lang="en-US" altLang="ko-KR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?!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022" y1="4031" x2="94624" y2="41860"/>
                        <a14:foregroundMark x1="5591" y1="4496" x2="6237" y2="42016"/>
                        <a14:foregroundMark x1="6237" y1="42016" x2="95484" y2="41705"/>
                        <a14:foregroundMark x1="95054" y1="4341" x2="95914" y2="41240"/>
                        <a14:foregroundMark x1="10968" y1="4341" x2="94839" y2="4186"/>
                        <a14:foregroundMark x1="22581" y1="5891" x2="94194" y2="30543"/>
                        <a14:foregroundMark x1="12043" y1="8372" x2="29462" y2="41240"/>
                        <a14:foregroundMark x1="19570" y1="12713" x2="53118" y2="36279"/>
                        <a14:foregroundMark x1="57849" y1="12558" x2="78280" y2="21395"/>
                        <a14:foregroundMark x1="53548" y1="25426" x2="61935" y2="33643"/>
                        <a14:foregroundMark x1="26882" y1="20620" x2="31183" y2="35504"/>
                        <a14:foregroundMark x1="55699" y1="88992" x2="68387" y2="99225"/>
                        <a14:foregroundMark x1="66667" y1="82946" x2="84301" y2="98915"/>
                        <a14:foregroundMark x1="69892" y1="86822" x2="69677" y2="98915"/>
                        <a14:foregroundMark x1="56774" y1="94264" x2="63226" y2="99845"/>
                        <a14:foregroundMark x1="38710" y1="6202" x2="94624" y2="15349"/>
                        <a14:foregroundMark x1="72043" y1="21085" x2="70753" y2="32248"/>
                      </a14:backgroundRemoval>
                    </a14:imgEffect>
                  </a14:imgLayer>
                </a14:imgProps>
              </a:ext>
            </a:extLst>
          </a:blip>
          <a:srcRect b="7890"/>
          <a:stretch/>
        </p:blipFill>
        <p:spPr>
          <a:xfrm>
            <a:off x="7643769" y="3571476"/>
            <a:ext cx="1238709" cy="15826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3429534" y="3232092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8708392" y="365377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574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89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아직까지는 </a:t>
            </a:r>
            <a:r>
              <a:rPr lang="en-US" altLang="ko-KR" sz="1200" b="1" kern="100" dirty="0">
                <a:solidFill>
                  <a:srgbClr val="FF339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리스크가 엄청나게 많다라고 보시면 되겠죠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3F2A0F-72E2-9A20-BC06-D4F6FAC7554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55F62B9-97E3-2460-D01D-C552CBB52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4836" y="49695"/>
            <a:ext cx="1282652" cy="7214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EF777B-2B3D-D1EF-BFC1-F401B10B3BBD}"/>
              </a:ext>
            </a:extLst>
          </p:cNvPr>
          <p:cNvSpPr txBox="1"/>
          <p:nvPr/>
        </p:nvSpPr>
        <p:spPr>
          <a:xfrm>
            <a:off x="1600200" y="3371592"/>
            <a:ext cx="7332497" cy="16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9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리스크가 존재</a:t>
            </a:r>
            <a:endParaRPr lang="ko-KR" altLang="en-US" sz="9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265ACF-5523-F499-C966-A595E664EA6F}"/>
              </a:ext>
            </a:extLst>
          </p:cNvPr>
          <p:cNvSpPr txBox="1"/>
          <p:nvPr/>
        </p:nvSpPr>
        <p:spPr>
          <a:xfrm>
            <a:off x="292394" y="2065975"/>
            <a:ext cx="6136981" cy="16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9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아직 많은</a:t>
            </a:r>
            <a:endParaRPr lang="ko-KR" altLang="en-US" sz="9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1426915" y="193517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1267507" y="417719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983185" y="2736462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359576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8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또 어떤 경우가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있냐면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준공 후에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평면하고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단지 내 배치도를 딱 보여주는 거야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이제 준공 후 평면이 되면 여기에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공원도 있고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파고라도 있고 거기에 약간 살짝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소규모 워터파크도 있고 막 이런 것들이 보인단 말이에요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이렇게 될 것 같고 우리 집 이렇게 되는 거야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아주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인텔리전스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어떤 그런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기능이라든가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것들도 막 있고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단지 내에 있는 어떤 커뮤니티 시설 같은 것들 요즘 새로 나오는 어떤 뉴 버전으로 뭔가 돼 있고 하면 막 되게 좋아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그럼 막 이런 게 나왔다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1297804343</a:t>
            </a:r>
          </a:p>
          <a:p>
            <a:r>
              <a:rPr lang="en-US" altLang="ko-KR" sz="1050" dirty="0"/>
              <a:t>2192644813</a:t>
            </a:r>
          </a:p>
          <a:p>
            <a:r>
              <a:rPr lang="en-US" altLang="ko-KR" sz="1050" dirty="0"/>
              <a:t>2199877462</a:t>
            </a:r>
          </a:p>
          <a:p>
            <a:r>
              <a:rPr lang="en-US" altLang="ko-KR" sz="1050" dirty="0"/>
              <a:t>1446134500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4491526-F3FC-60A3-DA99-3CBEEAB87FEE}"/>
              </a:ext>
            </a:extLst>
          </p:cNvPr>
          <p:cNvSpPr/>
          <p:nvPr/>
        </p:nvSpPr>
        <p:spPr>
          <a:xfrm>
            <a:off x="220475" y="1301749"/>
            <a:ext cx="578980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D30DE-BBAD-7B4D-44B1-B4DA0217BCC1}"/>
              </a:ext>
            </a:extLst>
          </p:cNvPr>
          <p:cNvSpPr txBox="1"/>
          <p:nvPr/>
        </p:nvSpPr>
        <p:spPr>
          <a:xfrm>
            <a:off x="220474" y="959534"/>
            <a:ext cx="6104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준공 후의 평면과 단지 배치도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292394" y="656418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87" y="1647371"/>
            <a:ext cx="4905375" cy="3279234"/>
          </a:xfrm>
          <a:prstGeom prst="rect">
            <a:avLst/>
          </a:prstGeom>
        </p:spPr>
      </p:pic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id="{185D88F3-4667-925F-E236-F718E644A9D4}"/>
              </a:ext>
            </a:extLst>
          </p:cNvPr>
          <p:cNvSpPr/>
          <p:nvPr/>
        </p:nvSpPr>
        <p:spPr>
          <a:xfrm>
            <a:off x="4086776" y="2193183"/>
            <a:ext cx="1908160" cy="1843787"/>
          </a:xfrm>
          <a:prstGeom prst="roundRect">
            <a:avLst>
              <a:gd name="adj" fmla="val 50000"/>
            </a:avLst>
          </a:prstGeom>
          <a:solidFill>
            <a:schemeClr val="tx1">
              <a:alpha val="70000"/>
            </a:schemeClr>
          </a:solidFill>
          <a:ln w="19050">
            <a:solidFill>
              <a:srgbClr val="DDE3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2854" y="2371213"/>
            <a:ext cx="1436004" cy="1323975"/>
          </a:xfrm>
          <a:prstGeom prst="rect">
            <a:avLst/>
          </a:prstGeom>
        </p:spPr>
      </p:pic>
      <p:sp>
        <p:nvSpPr>
          <p:cNvPr id="13" name="사각형: 둥근 모서리 1">
            <a:extLst>
              <a:ext uri="{FF2B5EF4-FFF2-40B4-BE49-F238E27FC236}">
                <a16:creationId xmlns:a16="http://schemas.microsoft.com/office/drawing/2014/main" id="{185D88F3-4667-925F-E236-F718E644A9D4}"/>
              </a:ext>
            </a:extLst>
          </p:cNvPr>
          <p:cNvSpPr/>
          <p:nvPr/>
        </p:nvSpPr>
        <p:spPr>
          <a:xfrm>
            <a:off x="471891" y="1570805"/>
            <a:ext cx="1908160" cy="1843787"/>
          </a:xfrm>
          <a:prstGeom prst="roundRect">
            <a:avLst>
              <a:gd name="adj" fmla="val 50000"/>
            </a:avLst>
          </a:prstGeom>
          <a:solidFill>
            <a:schemeClr val="tx1">
              <a:alpha val="70000"/>
            </a:schemeClr>
          </a:solidFill>
          <a:ln w="19050">
            <a:solidFill>
              <a:srgbClr val="DDE3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5597" y1="2144" x2="65597" y2="5458"/>
                        <a14:foregroundMark x1="65241" y1="9552" x2="66310" y2="24172"/>
                        <a14:foregroundMark x1="65241" y1="29045" x2="65419" y2="30604"/>
                        <a14:foregroundMark x1="72727" y1="25731" x2="74866" y2="27290"/>
                        <a14:foregroundMark x1="76471" y1="17349" x2="77718" y2="16959"/>
                        <a14:foregroundMark x1="74332" y1="7797" x2="73084" y2="8577"/>
                        <a14:foregroundMark x1="56684" y1="6238" x2="58289" y2="8187"/>
                        <a14:foregroundMark x1="52585" y1="16764" x2="55258" y2="16959"/>
                        <a14:foregroundMark x1="58824" y1="25146" x2="57219" y2="26901"/>
                        <a14:foregroundMark x1="21747" y1="41131" x2="32086" y2="41131"/>
                        <a14:foregroundMark x1="27629" y1="33918" x2="24421" y2="28460"/>
                        <a14:foregroundMark x1="21390" y1="36647" x2="34581" y2="36257"/>
                        <a14:foregroundMark x1="9269" y1="94347" x2="13904" y2="93762"/>
                        <a14:foregroundMark x1="8021" y1="93957" x2="10339" y2="96881"/>
                        <a14:foregroundMark x1="2317" y1="97856" x2="97148" y2="96881"/>
                        <a14:foregroundMark x1="82353" y1="34698" x2="95187" y2="65887"/>
                        <a14:foregroundMark x1="10517" y1="31384" x2="10517" y2="92203"/>
                        <a14:foregroundMark x1="24955" y1="45419" x2="28520" y2="493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402" y="1697279"/>
            <a:ext cx="1481138" cy="1354410"/>
          </a:xfrm>
          <a:prstGeom prst="rect">
            <a:avLst/>
          </a:prstGeom>
        </p:spPr>
      </p:pic>
      <p:sp>
        <p:nvSpPr>
          <p:cNvPr id="17" name="사각형: 둥근 모서리 1">
            <a:extLst>
              <a:ext uri="{FF2B5EF4-FFF2-40B4-BE49-F238E27FC236}">
                <a16:creationId xmlns:a16="http://schemas.microsoft.com/office/drawing/2014/main" id="{185D88F3-4667-925F-E236-F718E644A9D4}"/>
              </a:ext>
            </a:extLst>
          </p:cNvPr>
          <p:cNvSpPr/>
          <p:nvPr/>
        </p:nvSpPr>
        <p:spPr>
          <a:xfrm>
            <a:off x="1778639" y="3218017"/>
            <a:ext cx="1908160" cy="1843787"/>
          </a:xfrm>
          <a:prstGeom prst="roundRect">
            <a:avLst>
              <a:gd name="adj" fmla="val 50000"/>
            </a:avLst>
          </a:prstGeom>
          <a:solidFill>
            <a:schemeClr val="tx1">
              <a:alpha val="70000"/>
            </a:schemeClr>
          </a:solidFill>
          <a:ln w="19050">
            <a:solidFill>
              <a:srgbClr val="DDE3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4037" y="3322087"/>
            <a:ext cx="1717364" cy="14383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121552" y="194808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5601245" y="209357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1536333" y="401295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04D831-D9D7-1587-B1F7-6FC3BC013201}"/>
              </a:ext>
            </a:extLst>
          </p:cNvPr>
          <p:cNvSpPr txBox="1"/>
          <p:nvPr/>
        </p:nvSpPr>
        <p:spPr>
          <a:xfrm>
            <a:off x="1088662" y="3033200"/>
            <a:ext cx="674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공원</a:t>
            </a:r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04D831-D9D7-1587-B1F7-6FC3BC013201}"/>
              </a:ext>
            </a:extLst>
          </p:cNvPr>
          <p:cNvSpPr txBox="1"/>
          <p:nvPr/>
        </p:nvSpPr>
        <p:spPr>
          <a:xfrm>
            <a:off x="4519130" y="3661110"/>
            <a:ext cx="1055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파고라</a:t>
            </a:r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4D831-D9D7-1587-B1F7-6FC3BC013201}"/>
              </a:ext>
            </a:extLst>
          </p:cNvPr>
          <p:cNvSpPr txBox="1"/>
          <p:nvPr/>
        </p:nvSpPr>
        <p:spPr>
          <a:xfrm>
            <a:off x="2205063" y="4695222"/>
            <a:ext cx="1055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워터파크</a:t>
            </a:r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99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0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벌써 이제 이거는 뭐 확실하게 가는 거 아니야 이런 착각이 드는데 그건 그림 그리는 사람 마음이지 안 그래요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아니 그림은 좋게 그리는 거야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누구나 그릴 수 있는 거 아니에요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아니 건축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설계사라든가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설계사무소라든가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뭐 이런 데서 그리면 되는 거 아니에요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돈만 주면 잘 그려줄 거 아니에요 그 땅 모양에 딱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맞춰가지고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그런 거 아니겠어요 그리고 정 안 되면 정 안 되면 요즘에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챗</a:t>
            </a:r>
            <a:r>
              <a:rPr lang="en-US" altLang="ko-KR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gpt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 아예 다 그려지고 하잖아요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그리고 그리는 게 뭐 어렵겠냐고요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그런 거 보면서 뭔가 이제 머릿속에 이제 아주 긍정적이고 아주 멋진 상상력을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동원한다라고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얘기할 수 있는 거죠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1297804343</a:t>
            </a:r>
          </a:p>
          <a:p>
            <a:r>
              <a:rPr lang="en-US" altLang="ko-KR" sz="1050" dirty="0"/>
              <a:t>2186440640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4491526-F3FC-60A3-DA99-3CBEEAB87FEE}"/>
              </a:ext>
            </a:extLst>
          </p:cNvPr>
          <p:cNvSpPr/>
          <p:nvPr/>
        </p:nvSpPr>
        <p:spPr>
          <a:xfrm>
            <a:off x="220475" y="1301749"/>
            <a:ext cx="578980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D30DE-BBAD-7B4D-44B1-B4DA0217BCC1}"/>
              </a:ext>
            </a:extLst>
          </p:cNvPr>
          <p:cNvSpPr txBox="1"/>
          <p:nvPr/>
        </p:nvSpPr>
        <p:spPr>
          <a:xfrm>
            <a:off x="220474" y="959534"/>
            <a:ext cx="6104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준공 후의 평면과 단지 배치도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87" y="1647371"/>
            <a:ext cx="4905375" cy="32792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2" b="99197" l="85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0350" y="1482769"/>
            <a:ext cx="2952443" cy="367579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4016669" y="2238192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136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1297804343</a:t>
            </a:r>
          </a:p>
          <a:p>
            <a:r>
              <a:rPr lang="en-US" altLang="ko-KR" sz="1050" dirty="0"/>
              <a:t>1310052480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4491526-F3FC-60A3-DA99-3CBEEAB87FEE}"/>
              </a:ext>
            </a:extLst>
          </p:cNvPr>
          <p:cNvSpPr/>
          <p:nvPr/>
        </p:nvSpPr>
        <p:spPr>
          <a:xfrm>
            <a:off x="220475" y="1301749"/>
            <a:ext cx="578980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D30DE-BBAD-7B4D-44B1-B4DA0217BCC1}"/>
              </a:ext>
            </a:extLst>
          </p:cNvPr>
          <p:cNvSpPr txBox="1"/>
          <p:nvPr/>
        </p:nvSpPr>
        <p:spPr>
          <a:xfrm>
            <a:off x="220474" y="959534"/>
            <a:ext cx="6104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준공 후의 평면과 단지 배치도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87" y="1647371"/>
            <a:ext cx="4905375" cy="32792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160191" y="3235365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89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 것들 확정된 거 아닙니다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절대 확정된 거 아닙니다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25EEE8-55CC-D919-34D7-2CD4C2629E9F}"/>
              </a:ext>
            </a:extLst>
          </p:cNvPr>
          <p:cNvSpPr/>
          <p:nvPr/>
        </p:nvSpPr>
        <p:spPr>
          <a:xfrm>
            <a:off x="4265" y="3571476"/>
            <a:ext cx="5882184" cy="930197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평면 및 배치도 확정</a:t>
            </a:r>
            <a:r>
              <a:rPr lang="en-US" altLang="ko-KR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?!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022" y1="4031" x2="94624" y2="41860"/>
                        <a14:foregroundMark x1="5591" y1="4496" x2="6237" y2="42016"/>
                        <a14:foregroundMark x1="6237" y1="42016" x2="95484" y2="41705"/>
                        <a14:foregroundMark x1="95054" y1="4341" x2="95914" y2="41240"/>
                        <a14:foregroundMark x1="10968" y1="4341" x2="94839" y2="4186"/>
                        <a14:foregroundMark x1="22581" y1="5891" x2="94194" y2="30543"/>
                        <a14:foregroundMark x1="12043" y1="8372" x2="29462" y2="41240"/>
                        <a14:foregroundMark x1="19570" y1="12713" x2="53118" y2="36279"/>
                        <a14:foregroundMark x1="57849" y1="12558" x2="78280" y2="21395"/>
                        <a14:foregroundMark x1="53548" y1="25426" x2="61935" y2="33643"/>
                        <a14:foregroundMark x1="26882" y1="20620" x2="31183" y2="35504"/>
                        <a14:foregroundMark x1="55699" y1="88992" x2="68387" y2="99225"/>
                        <a14:foregroundMark x1="66667" y1="82946" x2="84301" y2="98915"/>
                        <a14:foregroundMark x1="69892" y1="86822" x2="69677" y2="98915"/>
                        <a14:foregroundMark x1="56774" y1="94264" x2="63226" y2="99845"/>
                        <a14:foregroundMark x1="38710" y1="6202" x2="94624" y2="15349"/>
                        <a14:foregroundMark x1="72043" y1="21085" x2="70753" y2="32248"/>
                      </a14:backgroundRemoval>
                    </a14:imgEffect>
                  </a14:imgLayer>
                </a14:imgProps>
              </a:ext>
            </a:extLst>
          </a:blip>
          <a:srcRect b="7890"/>
          <a:stretch/>
        </p:blipFill>
        <p:spPr>
          <a:xfrm>
            <a:off x="4386219" y="3571476"/>
            <a:ext cx="1238709" cy="15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33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0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하나 얘기할 수 있는 거는 보통 이제 조합에 가입을 할 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층이라든가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호수 같은 것들을 지정해서 이제 가입하고 분양한다고 얘기하거든요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그거 꼭 기억하셔야 될 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몇 층이나 호수나 이런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것들은요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또 이제 가입할 때 이제 분양가 얼마입니다 하는 것들 있잖아요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그거는 거의 끄트머리에 있는 우리 편에서 </a:t>
            </a:r>
            <a:r>
              <a:rPr lang="en-US" altLang="ko-KR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편에서 절차 부문에 나오는 거의 끄트머리에 있는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주택 건설 사업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계획 승인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승인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이제 소유권이 조합 명의로 넘어오는 거 거의 이제 뭐 웬만한 거 다 된 거 그때 정도 갈 때만 알 수 있어요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a14009419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B9FDCA-77F2-14DA-9743-AEE49BCABD23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354D0B-BEFD-AFC1-2FC2-32BE3C9C4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4491526-F3FC-60A3-DA99-3CBEEAB87FEE}"/>
              </a:ext>
            </a:extLst>
          </p:cNvPr>
          <p:cNvSpPr/>
          <p:nvPr/>
        </p:nvSpPr>
        <p:spPr>
          <a:xfrm>
            <a:off x="3906650" y="1427212"/>
            <a:ext cx="426580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D30DE-BBAD-7B4D-44B1-B4DA0217BCC1}"/>
              </a:ext>
            </a:extLst>
          </p:cNvPr>
          <p:cNvSpPr txBox="1"/>
          <p:nvPr/>
        </p:nvSpPr>
        <p:spPr>
          <a:xfrm>
            <a:off x="3906650" y="1084997"/>
            <a:ext cx="441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동</a:t>
            </a:r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·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호수 지정 분양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3978569" y="607759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292" y1="16613" x2="6250" y2="93610"/>
                        <a14:foregroundMark x1="9896" y1="95847" x2="25000" y2="95847"/>
                        <a14:foregroundMark x1="24219" y1="7668" x2="46615" y2="8626"/>
                        <a14:foregroundMark x1="25781" y1="10224" x2="24740" y2="95847"/>
                        <a14:foregroundMark x1="52083" y1="16613" x2="66667" y2="17252"/>
                        <a14:foregroundMark x1="70052" y1="7987" x2="88281" y2="7987"/>
                        <a14:foregroundMark x1="90885" y1="16294" x2="94531" y2="188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8196" y="1974793"/>
            <a:ext cx="2476500" cy="20186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FCE36-6474-8A5E-01E1-519C942DFA59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9A96A-362E-C241-E72C-857B78938DD3}"/>
              </a:ext>
            </a:extLst>
          </p:cNvPr>
          <p:cNvSpPr txBox="1"/>
          <p:nvPr/>
        </p:nvSpPr>
        <p:spPr>
          <a:xfrm>
            <a:off x="3262527" y="4138823"/>
            <a:ext cx="6032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동</a:t>
            </a:r>
            <a:r>
              <a:rPr lang="en-US" altLang="ko-KR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·</a:t>
            </a: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호수와 분양가격은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주택건설사업 계획 및 분양 승인 시에만</a:t>
            </a:r>
            <a:r>
              <a:rPr lang="en-US" altLang="ko-KR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알 수 있음 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F47003-5EA4-47DA-5692-408336062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213" y="4046214"/>
            <a:ext cx="1054271" cy="940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3631999" y="3800462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8160165" y="3993398"/>
            <a:ext cx="2024743" cy="1298121"/>
          </a:xfrm>
          <a:prstGeom prst="wedgeRectCallout">
            <a:avLst>
              <a:gd name="adj1" fmla="val -60349"/>
              <a:gd name="adj2" fmla="val 876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내용 진행에 </a:t>
            </a:r>
            <a:r>
              <a:rPr lang="ko-KR" altLang="en-US" sz="1200" kern="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무리없으면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내용 삭제하면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어떨까요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8625652" y="3113019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992942" y="3277830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수정완료</a:t>
            </a: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F7167712-DE4F-447A-B597-CBA7659AA3FB}"/>
              </a:ext>
            </a:extLst>
          </p:cNvPr>
          <p:cNvSpPr/>
          <p:nvPr/>
        </p:nvSpPr>
        <p:spPr>
          <a:xfrm>
            <a:off x="9931423" y="3113018"/>
            <a:ext cx="1285875" cy="767945"/>
          </a:xfrm>
          <a:prstGeom prst="wedgeRectCallout">
            <a:avLst>
              <a:gd name="adj1" fmla="val -63796"/>
              <a:gd name="adj2" fmla="val 364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422064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292" y1="16613" x2="6250" y2="93610"/>
                        <a14:foregroundMark x1="9896" y1="95847" x2="25000" y2="95847"/>
                        <a14:foregroundMark x1="24219" y1="7668" x2="46615" y2="8626"/>
                        <a14:foregroundMark x1="25781" y1="10224" x2="24740" y2="95847"/>
                        <a14:foregroundMark x1="52083" y1="16613" x2="66667" y2="17252"/>
                        <a14:foregroundMark x1="70052" y1="7987" x2="88281" y2="7987"/>
                        <a14:foregroundMark x1="90885" y1="16294" x2="94531" y2="188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8196" y="1974793"/>
            <a:ext cx="2476500" cy="2018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82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그 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단계는요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이거 그냥 어떻게 보면은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어바웃하게만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몇 동 몇 층 몇 호 몇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평대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겁니다라고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하지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실제로 이거는 조합 모집 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때는요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절대로 이거 확정할 수 없습니다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그냥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그냥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약간의 어떤 그런 그냥 가상의 어떤 그런 어떤 느낌으로 이렇게 얘기를 하는구나 뭐 실제로 얘네들이 지금 이 초창기 단계인 이 시점에 얘기한 게 그렇게 될 수도 있고 안 될 수도 있구나 인식을 해야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된다라고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말씀을 드리고 싶습니다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a14009419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B9FDCA-77F2-14DA-9743-AEE49BCABD23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354D0B-BEFD-AFC1-2FC2-32BE3C9C4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4491526-F3FC-60A3-DA99-3CBEEAB87FEE}"/>
              </a:ext>
            </a:extLst>
          </p:cNvPr>
          <p:cNvSpPr/>
          <p:nvPr/>
        </p:nvSpPr>
        <p:spPr>
          <a:xfrm>
            <a:off x="3906650" y="1427212"/>
            <a:ext cx="426580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D30DE-BBAD-7B4D-44B1-B4DA0217BCC1}"/>
              </a:ext>
            </a:extLst>
          </p:cNvPr>
          <p:cNvSpPr txBox="1"/>
          <p:nvPr/>
        </p:nvSpPr>
        <p:spPr>
          <a:xfrm>
            <a:off x="3906650" y="1084997"/>
            <a:ext cx="441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동</a:t>
            </a:r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·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호수 지정 분양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3560080" y="3798036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25EEE8-55CC-D919-34D7-2CD4C2629E9F}"/>
              </a:ext>
            </a:extLst>
          </p:cNvPr>
          <p:cNvSpPr/>
          <p:nvPr/>
        </p:nvSpPr>
        <p:spPr>
          <a:xfrm>
            <a:off x="3261815" y="4155038"/>
            <a:ext cx="5882184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조합원 모집 시 확정 불가</a:t>
            </a:r>
            <a:endParaRPr lang="en-US" altLang="ko-KR" sz="36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4178164" y="2173720"/>
            <a:ext cx="2024743" cy="1298121"/>
          </a:xfrm>
          <a:prstGeom prst="wedgeRectCallout">
            <a:avLst>
              <a:gd name="adj1" fmla="val -60349"/>
              <a:gd name="adj2" fmla="val 876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싱크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위치 옮겼습니다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26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A5FFC5A-C8B6-D315-79DF-F36428AC8B8D}"/>
              </a:ext>
            </a:extLst>
          </p:cNvPr>
          <p:cNvSpPr txBox="1"/>
          <p:nvPr/>
        </p:nvSpPr>
        <p:spPr>
          <a:xfrm>
            <a:off x="9170605" y="-15906"/>
            <a:ext cx="1512000" cy="720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본과정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Flow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EE9966-77ED-9013-22D3-A9DB4EB09D53}"/>
              </a:ext>
            </a:extLst>
          </p:cNvPr>
          <p:cNvSpPr/>
          <p:nvPr/>
        </p:nvSpPr>
        <p:spPr>
          <a:xfrm>
            <a:off x="11365" y="1583513"/>
            <a:ext cx="9144000" cy="3562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B2A3BA-E451-07DC-A11D-E554A46DE616}"/>
              </a:ext>
            </a:extLst>
          </p:cNvPr>
          <p:cNvSpPr/>
          <p:nvPr/>
        </p:nvSpPr>
        <p:spPr>
          <a:xfrm>
            <a:off x="0" y="863455"/>
            <a:ext cx="9144000" cy="11100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EE8842-87A5-64E5-F1AA-6B56150D5C14}"/>
              </a:ext>
            </a:extLst>
          </p:cNvPr>
          <p:cNvSpPr/>
          <p:nvPr/>
        </p:nvSpPr>
        <p:spPr>
          <a:xfrm>
            <a:off x="0" y="868624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디자인 콘셉트</a:t>
            </a:r>
            <a:endParaRPr lang="ko-KR" altLang="en-US" b="1" spc="-113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8438B4-6A4E-78D0-9FCD-3833620BA394}"/>
              </a:ext>
            </a:extLst>
          </p:cNvPr>
          <p:cNvSpPr/>
          <p:nvPr/>
        </p:nvSpPr>
        <p:spPr>
          <a:xfrm>
            <a:off x="0" y="2113224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학습 </a:t>
            </a:r>
            <a:r>
              <a:rPr lang="en-US" altLang="ko-KR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Flow</a:t>
            </a:r>
            <a:endParaRPr lang="ko-KR" altLang="en-US" b="1" spc="-113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F65651-D1F5-7DC5-56F9-9FC1B72B77BE}"/>
              </a:ext>
            </a:extLst>
          </p:cNvPr>
          <p:cNvSpPr/>
          <p:nvPr/>
        </p:nvSpPr>
        <p:spPr>
          <a:xfrm>
            <a:off x="0" y="249097"/>
            <a:ext cx="9144000" cy="406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2400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지역주택조합의 진실</a:t>
            </a:r>
            <a:endParaRPr lang="ko-KR" altLang="en-US" sz="2400" b="1" spc="-113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0E8E86-C6A1-4D7E-755C-53A37C243026}"/>
              </a:ext>
            </a:extLst>
          </p:cNvPr>
          <p:cNvSpPr/>
          <p:nvPr/>
        </p:nvSpPr>
        <p:spPr>
          <a:xfrm>
            <a:off x="0" y="1190859"/>
            <a:ext cx="9144000" cy="700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도입 부분은 원고 내용을 재구성해 ‘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그것이 알고 싶다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’ 콘셉트로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시작하여 내용에 대한 문제상황을 흥미롭게 제시</a:t>
            </a:r>
            <a:r>
              <a:rPr lang="en-US" altLang="ko-KR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,</a:t>
            </a:r>
          </a:p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본학습에서는 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시인성을 높인 디자인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키워드 중심의 강의 구성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을 통해 내용을 효과적으로 전달</a:t>
            </a:r>
            <a:endParaRPr lang="en-US" altLang="ko-KR" sz="1400" spc="-113" dirty="0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중요 내용은 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블루 계열의 </a:t>
            </a:r>
            <a:r>
              <a:rPr lang="ko-KR" altLang="en-US" sz="1400" b="1" spc="-113" dirty="0" err="1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강조색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폰트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내용 관련 실사 이미지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ko-KR" altLang="en-US" sz="1400" b="1" spc="-113" dirty="0" err="1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타이포그래픽을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혼합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하여 시각적으로 강조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13D2FE8-A608-86F2-C9BA-6E7674572FED}"/>
              </a:ext>
            </a:extLst>
          </p:cNvPr>
          <p:cNvSpPr/>
          <p:nvPr/>
        </p:nvSpPr>
        <p:spPr>
          <a:xfrm>
            <a:off x="3003671" y="2697070"/>
            <a:ext cx="332027" cy="440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defTabSz="914192" latinLnBrk="0">
              <a:defRPr/>
            </a:pPr>
            <a:endParaRPr lang="ko-KR" altLang="en-US" kern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F8F94BF-C04E-9A20-1AA1-CAB1F3CFEF7C}"/>
              </a:ext>
            </a:extLst>
          </p:cNvPr>
          <p:cNvSpPr/>
          <p:nvPr/>
        </p:nvSpPr>
        <p:spPr>
          <a:xfrm>
            <a:off x="5906184" y="2697070"/>
            <a:ext cx="332027" cy="440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defTabSz="914192" latinLnBrk="0">
              <a:defRPr/>
            </a:pPr>
            <a:endParaRPr lang="ko-KR" altLang="en-US" kern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8D157F-432A-16E9-6EAC-CFBE94F57F5E}"/>
              </a:ext>
            </a:extLst>
          </p:cNvPr>
          <p:cNvSpPr/>
          <p:nvPr/>
        </p:nvSpPr>
        <p:spPr>
          <a:xfrm>
            <a:off x="588842" y="2777447"/>
            <a:ext cx="2160000" cy="2137540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67DF499-44E0-711D-C934-CB8A267947E6}"/>
              </a:ext>
            </a:extLst>
          </p:cNvPr>
          <p:cNvSpPr/>
          <p:nvPr/>
        </p:nvSpPr>
        <p:spPr>
          <a:xfrm>
            <a:off x="950355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도입</a:t>
            </a:r>
            <a:endParaRPr lang="ko-KR" altLang="en-US" sz="1400" b="1" spc="-91">
              <a:solidFill>
                <a:schemeClr val="bg1"/>
              </a:solidFill>
              <a:latin typeface="나눔고딕"/>
              <a:ea typeface="나눔고딕"/>
              <a:cs typeface="Pretendard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8ED21C-EBBD-68C6-2B7D-23CD37208DB1}"/>
              </a:ext>
            </a:extLst>
          </p:cNvPr>
          <p:cNvSpPr/>
          <p:nvPr/>
        </p:nvSpPr>
        <p:spPr>
          <a:xfrm>
            <a:off x="6477219" y="2777447"/>
            <a:ext cx="2160000" cy="2137540"/>
          </a:xfrm>
          <a:prstGeom prst="roundRect">
            <a:avLst>
              <a:gd name="adj" fmla="val 269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5688615-7560-34C3-25CA-95F6F466C98A}"/>
              </a:ext>
            </a:extLst>
          </p:cNvPr>
          <p:cNvSpPr/>
          <p:nvPr/>
        </p:nvSpPr>
        <p:spPr>
          <a:xfrm>
            <a:off x="6838732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정리</a:t>
            </a:r>
            <a:endParaRPr lang="ko-KR" altLang="en-US" sz="1400" b="1" spc="-91">
              <a:solidFill>
                <a:schemeClr val="bg1"/>
              </a:solidFill>
              <a:latin typeface="나눔고딕"/>
              <a:ea typeface="나눔고딕"/>
              <a:cs typeface="Pretendard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B1A8FC-CBF9-741F-5A87-69E8B56189A3}"/>
              </a:ext>
            </a:extLst>
          </p:cNvPr>
          <p:cNvSpPr/>
          <p:nvPr/>
        </p:nvSpPr>
        <p:spPr>
          <a:xfrm>
            <a:off x="3492000" y="2777447"/>
            <a:ext cx="2160000" cy="2137540"/>
          </a:xfrm>
          <a:prstGeom prst="roundRect">
            <a:avLst>
              <a:gd name="adj" fmla="val 269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8BD600B-1548-B55A-8C54-8C1DB03F19EF}"/>
              </a:ext>
            </a:extLst>
          </p:cNvPr>
          <p:cNvSpPr/>
          <p:nvPr/>
        </p:nvSpPr>
        <p:spPr>
          <a:xfrm>
            <a:off x="3868689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본학습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DA234F-70BA-0FE9-AFF7-53257A667042}"/>
              </a:ext>
            </a:extLst>
          </p:cNvPr>
          <p:cNvSpPr/>
          <p:nvPr/>
        </p:nvSpPr>
        <p:spPr>
          <a:xfrm>
            <a:off x="579683" y="3080297"/>
            <a:ext cx="2195359" cy="16773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marR="0" lvl="0" indent="-171450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지주택이 알고 싶다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R="0" lvl="0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pP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‘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그것이 알고 싶다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’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콘셉트</a:t>
            </a:r>
            <a: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. </a:t>
            </a:r>
            <a:b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본 학습과 연관된 지역주택조합 관련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최근 이슈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를 기사 형태로 제시하고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강사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의 설명으로 흥미 유발</a:t>
            </a:r>
            <a:endParaRPr lang="en-US" altLang="ko-KR" sz="1400" spc="-91" dirty="0">
              <a:ln w="9525">
                <a:solidFill>
                  <a:srgbClr val="3378D5">
                    <a:alpha val="0"/>
                  </a:srgbClr>
                </a:solidFill>
              </a:ln>
              <a:latin typeface="나눔고딕"/>
              <a:ea typeface="나눔고딕"/>
              <a:cs typeface="Pretendard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822A4E-BBD4-6666-9648-E04836E1C1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07178" y="3080297"/>
            <a:ext cx="2100184" cy="186204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lvl="0" indent="-171450" defTabSz="914192" latinLnBrk="0"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사실은 이렇습니다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L="171450" lvl="0" indent="-171450" defTabSz="914192" latinLnBrk="0"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700" b="1" spc="-91" dirty="0">
              <a:ln w="9525">
                <a:solidFill>
                  <a:srgbClr val="3378D5">
                    <a:alpha val="0"/>
                  </a:srgbClr>
                </a:solidFill>
              </a:ln>
              <a:solidFill>
                <a:schemeClr val="accent2"/>
              </a:solidFill>
              <a:latin typeface="나눔고딕"/>
              <a:ea typeface="나눔고딕"/>
              <a:cs typeface="Pretendard"/>
            </a:endParaRPr>
          </a:p>
          <a:p>
            <a:pPr marL="180975" lvl="0" defTabSz="914192" latinLnBrk="0">
              <a:spcAft>
                <a:spcPts val="600"/>
              </a:spcAft>
              <a:buClr>
                <a:schemeClr val="tx1"/>
              </a:buClr>
              <a:defRPr/>
            </a:pP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지역주택조합 관련 핵심이 되는 주요 내용을</a:t>
            </a:r>
            <a: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실사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/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일러스트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/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 </a:t>
            </a:r>
            <a:r>
              <a:rPr lang="ko-KR" altLang="en-US" sz="1400" b="1" spc="-91" dirty="0" err="1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타이포그래픽을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 혼합 적용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하여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전문가 강의형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으로 제시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E197CE-13D1-435A-8CA3-F390A155A696}"/>
              </a:ext>
            </a:extLst>
          </p:cNvPr>
          <p:cNvSpPr/>
          <p:nvPr/>
        </p:nvSpPr>
        <p:spPr>
          <a:xfrm>
            <a:off x="6477218" y="3080297"/>
            <a:ext cx="2160001" cy="146193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marR="0" lvl="0" indent="-171450" defTabSz="914192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오늘의 결론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L="176213" marR="0" lvl="0" indent="-176213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본학습에서</a:t>
            </a:r>
            <a:r>
              <a:rPr lang="ko-KR" altLang="en-US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다루었던</a:t>
            </a:r>
            <a:r>
              <a:rPr lang="ko-KR" altLang="en-US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  <a:t> </a:t>
            </a: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편별 핵심 내용을 </a:t>
            </a:r>
            <a:b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</a:b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카드뉴스 형태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로 구성하여 이미지와 함께 제시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7E3BF3D-A2BA-CAE3-1DFE-7CD8260F7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05812"/>
              </p:ext>
            </p:extLst>
          </p:nvPr>
        </p:nvGraphicFramePr>
        <p:xfrm>
          <a:off x="9231528" y="3313743"/>
          <a:ext cx="717530" cy="907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404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/>
                    </a:p>
                  </a:txBody>
                  <a:tcPr marL="70990" marR="70990" marT="35495" marB="35495">
                    <a:solidFill>
                      <a:srgbClr val="2C3E50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1F3B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/>
                    </a:p>
                  </a:txBody>
                  <a:tcPr marL="70990" marR="70990" marT="35495" marB="35495">
                    <a:solidFill>
                      <a:srgbClr val="DDE3E9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AED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>
                        <a:solidFill>
                          <a:srgbClr val="6182D6"/>
                        </a:solidFill>
                      </a:endParaRPr>
                    </a:p>
                  </a:txBody>
                  <a:tcPr marL="70990" marR="70990" marT="35495" marB="35495">
                    <a:solidFill>
                      <a:srgbClr val="EB9120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305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0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46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또 하나 계약서 같은 거 가입하실 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규약이라든가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것들을 이제 보여주거든요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당연히 이제 계약서가 있으면 뒤에 이제 계약서에 뒤에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</a:t>
            </a:r>
            <a:r>
              <a:rPr lang="ko-KR" altLang="en-US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약관이라든가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아니면 규약 같은 게 있을 거 아닙니까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조합이니까요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이제 그런 거 봤을 때 꼼꼼하게 살펴봐야 되고 특히나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업무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추진비라든가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분담금이 얼마나 변동 가능성이 있는지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혹시 내가 했다가 또 아 나 이제 안 할래 나 머리 아파 아우 왜 이렇게 오래 기다려 골치 아파 이러다가 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내가 뭐 생일 때 아주 배터지게 </a:t>
            </a:r>
            <a:r>
              <a:rPr lang="ko-KR" altLang="en-US" sz="1200" strike="sngStrike" kern="1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먹으려다가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 다음 굶다가 나중에 중간에 생일 되기 전에 굶어 죽겠네 뭐 이런 식으로 해서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내가 가입을 취소할 수도 있잖아요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환급할 때 어떤 조건이 있는지 그런 환급 조건이 어떤 건지 이런 것들도 확실하게 확인하고 가입하는 거랑 이런 거 모르고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깜깜이로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그냥 가서 그냥 여기 쓰세요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여기 쓰세요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여기 동의하세요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여기 예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동의함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동의함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동의함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이런 것보다는 조금 약간 좀 개념 있는 어떤 그런 가입이 될 수도 있는 거잖아요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1289579050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101058-390E-4E8E-A5C3-9F679C6C4ECA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A2066E-19FA-4651-B003-878BACFFD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7379A2C-99E1-401B-8581-06F3A0E583F3}"/>
              </a:ext>
            </a:extLst>
          </p:cNvPr>
          <p:cNvSpPr/>
          <p:nvPr/>
        </p:nvSpPr>
        <p:spPr>
          <a:xfrm>
            <a:off x="220475" y="1301749"/>
            <a:ext cx="4141975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518CD5-07A6-4A37-9D7A-415AD42F69B3}"/>
              </a:ext>
            </a:extLst>
          </p:cNvPr>
          <p:cNvSpPr txBox="1"/>
          <p:nvPr/>
        </p:nvSpPr>
        <p:spPr>
          <a:xfrm>
            <a:off x="220474" y="959534"/>
            <a:ext cx="4227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계약서 및 규약 확인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BAFA9-FE77-4E20-8644-AE8B66E963AF}"/>
              </a:ext>
            </a:extLst>
          </p:cNvPr>
          <p:cNvSpPr txBox="1"/>
          <p:nvPr/>
        </p:nvSpPr>
        <p:spPr>
          <a:xfrm>
            <a:off x="292394" y="656418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026004-C69D-4342-BDDA-60AD8F8BC362}"/>
              </a:ext>
            </a:extLst>
          </p:cNvPr>
          <p:cNvSpPr txBox="1"/>
          <p:nvPr/>
        </p:nvSpPr>
        <p:spPr>
          <a:xfrm>
            <a:off x="1754257" y="3325226"/>
            <a:ext cx="2170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계약서 및 규약</a:t>
            </a:r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1B5842-3ECE-433A-9791-EF1D34988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87" b="96017" l="1908" r="96756">
                        <a14:foregroundMark x1="4580" y1="7338" x2="45229" y2="8595"/>
                        <a14:foregroundMark x1="45229" y1="8595" x2="66985" y2="7547"/>
                        <a14:foregroundMark x1="29962" y1="1887" x2="40840" y2="2096"/>
                        <a14:foregroundMark x1="3817" y1="8386" x2="5534" y2="93711"/>
                        <a14:foregroundMark x1="5534" y1="93711" x2="49237" y2="96646"/>
                        <a14:foregroundMark x1="49237" y1="96646" x2="61641" y2="96226"/>
                        <a14:foregroundMark x1="61641" y1="96226" x2="68511" y2="87421"/>
                        <a14:foregroundMark x1="68511" y1="87421" x2="67939" y2="61216"/>
                        <a14:foregroundMark x1="67939" y1="61216" x2="67939" y2="61216"/>
                        <a14:foregroundMark x1="2099" y1="8386" x2="4389" y2="94969"/>
                        <a14:foregroundMark x1="5916" y1="14046" x2="49809" y2="14675"/>
                        <a14:foregroundMark x1="49809" y1="14675" x2="68893" y2="13208"/>
                        <a14:foregroundMark x1="5725" y1="20335" x2="59542" y2="20335"/>
                        <a14:foregroundMark x1="59542" y1="20335" x2="65458" y2="19706"/>
                        <a14:foregroundMark x1="6107" y1="34591" x2="65458" y2="19916"/>
                        <a14:foregroundMark x1="65458" y1="19916" x2="65649" y2="20545"/>
                        <a14:foregroundMark x1="7061" y1="33962" x2="64885" y2="92453"/>
                        <a14:foregroundMark x1="64885" y1="92453" x2="64885" y2="92453"/>
                        <a14:foregroundMark x1="51718" y1="25577" x2="7824" y2="93082"/>
                        <a14:foregroundMark x1="8015" y1="37526" x2="12595" y2="67925"/>
                        <a14:foregroundMark x1="12595" y1="67925" x2="15076" y2="72327"/>
                        <a14:foregroundMark x1="37214" y1="25367" x2="40076" y2="35849"/>
                        <a14:foregroundMark x1="20420" y1="19287" x2="24427" y2="27673"/>
                        <a14:foregroundMark x1="13168" y1="19916" x2="17748" y2="29979"/>
                        <a14:foregroundMark x1="17748" y1="29979" x2="17748" y2="30189"/>
                        <a14:foregroundMark x1="13168" y1="36688" x2="37023" y2="35010"/>
                        <a14:foregroundMark x1="14695" y1="38784" x2="40649" y2="38365"/>
                        <a14:foregroundMark x1="12977" y1="54088" x2="33588" y2="69602"/>
                        <a14:foregroundMark x1="14504" y1="80922" x2="28435" y2="82600"/>
                        <a14:foregroundMark x1="28435" y1="82600" x2="46565" y2="80294"/>
                        <a14:foregroundMark x1="46565" y1="80294" x2="35687" y2="76939"/>
                        <a14:foregroundMark x1="35687" y1="76939" x2="29389" y2="78616"/>
                        <a14:foregroundMark x1="42557" y1="51782" x2="60305" y2="80084"/>
                        <a14:foregroundMark x1="60305" y1="80084" x2="64504" y2="83438"/>
                        <a14:foregroundMark x1="60305" y1="61006" x2="61069" y2="78197"/>
                        <a14:foregroundMark x1="76527" y1="56604" x2="96756" y2="80084"/>
                        <a14:foregroundMark x1="96756" y1="80084" x2="96756" y2="80084"/>
                        <a14:foregroundMark x1="67176" y1="12579" x2="68511" y2="289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6950" y="1832304"/>
            <a:ext cx="1590675" cy="1448000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5F64802D-BAAD-4C7D-A19D-009A640D29FB}"/>
              </a:ext>
            </a:extLst>
          </p:cNvPr>
          <p:cNvSpPr/>
          <p:nvPr/>
        </p:nvSpPr>
        <p:spPr>
          <a:xfrm>
            <a:off x="1115214" y="1875096"/>
            <a:ext cx="1048618" cy="646331"/>
          </a:xfrm>
          <a:prstGeom prst="wedgeRoundRectCallout">
            <a:avLst>
              <a:gd name="adj1" fmla="val 65338"/>
              <a:gd name="adj2" fmla="val 44324"/>
              <a:gd name="adj3" fmla="val 16667"/>
            </a:avLst>
          </a:prstGeom>
          <a:solidFill>
            <a:srgbClr val="EB91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약관 및 규약 확인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41CF6BA-E770-4C0A-9F8B-AF80D1C7A295}"/>
              </a:ext>
            </a:extLst>
          </p:cNvPr>
          <p:cNvSpPr/>
          <p:nvPr/>
        </p:nvSpPr>
        <p:spPr>
          <a:xfrm>
            <a:off x="454535" y="3846302"/>
            <a:ext cx="4769486" cy="5290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업무추진비 및 분담금 환급 조건 등 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D88A72-5294-43D7-AF0D-3E43097BBB71}"/>
              </a:ext>
            </a:extLst>
          </p:cNvPr>
          <p:cNvSpPr txBox="1"/>
          <p:nvPr/>
        </p:nvSpPr>
        <p:spPr>
          <a:xfrm>
            <a:off x="630228" y="202791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3F267A-3549-48C4-80B6-A686DB560BFB}"/>
              </a:ext>
            </a:extLst>
          </p:cNvPr>
          <p:cNvSpPr txBox="1"/>
          <p:nvPr/>
        </p:nvSpPr>
        <p:spPr>
          <a:xfrm>
            <a:off x="454535" y="352474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사각형 설명선 18"/>
          <p:cNvSpPr/>
          <p:nvPr/>
        </p:nvSpPr>
        <p:spPr>
          <a:xfrm>
            <a:off x="8463727" y="4027074"/>
            <a:ext cx="2024743" cy="1298121"/>
          </a:xfrm>
          <a:prstGeom prst="wedgeRectCallout">
            <a:avLst>
              <a:gd name="adj1" fmla="val -60349"/>
              <a:gd name="adj2" fmla="val 876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내용 진행에 </a:t>
            </a:r>
            <a:r>
              <a:rPr lang="ko-KR" altLang="en-US" sz="1200" kern="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무리없으면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내용 삭제하면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어떨까요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8625652" y="3226974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D718B5AD-3143-437F-A0A0-A2AC1E6E2EF4}"/>
              </a:ext>
            </a:extLst>
          </p:cNvPr>
          <p:cNvSpPr/>
          <p:nvPr/>
        </p:nvSpPr>
        <p:spPr>
          <a:xfrm>
            <a:off x="9931423" y="3113018"/>
            <a:ext cx="1285875" cy="767945"/>
          </a:xfrm>
          <a:prstGeom prst="wedgeRectCallout">
            <a:avLst>
              <a:gd name="adj1" fmla="val -63796"/>
              <a:gd name="adj2" fmla="val 364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51588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D0897A-391D-4971-8E3C-91011B60B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944050" y="1748695"/>
            <a:ext cx="3180650" cy="2453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278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확정 부담금도 지나가는 말로 앞서 말씀을 드렸는데 이것들도 당연히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 매입하는 비용도 올라갈 수 있고요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공사비도 얼마나 많이 계속 팍팍 뜁니까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</a:t>
            </a:r>
            <a:r>
              <a:rPr lang="ko-KR" altLang="en-US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건축 규모를 변경한다든가 그 다음에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세대 수를 변경한다는 것에 따라서 분담금이 많이 달라져요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끝까지 분담금이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#6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내가 최초에 조합 가입했을 때 분담금이 아닐 수도 있다라는 거 이런 것들도 충분히 알고 인지하고 있어야 되죠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사실 또 이렇게 이런 것들을 다 인지하고 다 따지고 그 다음에 다 알고 있으면 뭐 가입 안 하지 뭐 이런 거 모르니까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모르니까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브레이브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하게 가입하는 거 아니겠습니까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어쨌든 이 영상을 보시는 우리 금융인들 같은 경우에는 당연히 이 정도는 꼼꼼하게 챙길 줄 알아야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된다라고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말씀을 드릴 수가 있고요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1688416331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7F3169-58F1-408F-9B83-FDAE3443CDE7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738739-FAEF-411E-9FBE-64DF61AA6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A500EFD-2960-433A-ABE8-D1FBBBCD2DB8}"/>
              </a:ext>
            </a:extLst>
          </p:cNvPr>
          <p:cNvSpPr/>
          <p:nvPr/>
        </p:nvSpPr>
        <p:spPr>
          <a:xfrm>
            <a:off x="3906650" y="1427212"/>
            <a:ext cx="285610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EE060-06C6-410A-8EBB-4B0DDB0044F7}"/>
              </a:ext>
            </a:extLst>
          </p:cNvPr>
          <p:cNvSpPr txBox="1"/>
          <p:nvPr/>
        </p:nvSpPr>
        <p:spPr>
          <a:xfrm>
            <a:off x="3906650" y="1084997"/>
            <a:ext cx="2922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5.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확정 분담금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CBD933-E811-42E5-8237-46BC9A786E11}"/>
              </a:ext>
            </a:extLst>
          </p:cNvPr>
          <p:cNvSpPr txBox="1"/>
          <p:nvPr/>
        </p:nvSpPr>
        <p:spPr>
          <a:xfrm>
            <a:off x="3978569" y="607759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143FC-8B03-46F0-ABAC-44675A1AFA5B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1467-2923-4DD3-B3A3-D322EB51AF2C}"/>
              </a:ext>
            </a:extLst>
          </p:cNvPr>
          <p:cNvSpPr txBox="1"/>
          <p:nvPr/>
        </p:nvSpPr>
        <p:spPr>
          <a:xfrm>
            <a:off x="3262527" y="4329323"/>
            <a:ext cx="60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사업추진 과정에서 추가 분담금 발생 가능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9E92F41-748E-4AF9-893B-1284AEDCF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213" y="4046214"/>
            <a:ext cx="1054271" cy="940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3111C6-BB04-4EFB-8880-F7AECD3450D5}"/>
              </a:ext>
            </a:extLst>
          </p:cNvPr>
          <p:cNvSpPr txBox="1"/>
          <p:nvPr/>
        </p:nvSpPr>
        <p:spPr>
          <a:xfrm>
            <a:off x="8411631" y="2126089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349488-BDD5-489E-A90B-81436EF46768}"/>
              </a:ext>
            </a:extLst>
          </p:cNvPr>
          <p:cNvSpPr/>
          <p:nvPr/>
        </p:nvSpPr>
        <p:spPr>
          <a:xfrm>
            <a:off x="6461870" y="2071356"/>
            <a:ext cx="1949761" cy="394495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토지 매입비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5A4856-0C44-4C2D-973C-E5384739F78A}"/>
              </a:ext>
            </a:extLst>
          </p:cNvPr>
          <p:cNvSpPr/>
          <p:nvPr/>
        </p:nvSpPr>
        <p:spPr>
          <a:xfrm>
            <a:off x="6461870" y="2552013"/>
            <a:ext cx="1949761" cy="394495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공사비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69307-5427-47C7-A467-E6C22F2CF9A1}"/>
              </a:ext>
            </a:extLst>
          </p:cNvPr>
          <p:cNvSpPr/>
          <p:nvPr/>
        </p:nvSpPr>
        <p:spPr>
          <a:xfrm>
            <a:off x="6461870" y="3015574"/>
            <a:ext cx="1949761" cy="394495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건축 규모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2822A8-4C6A-4C96-AF5E-9DF9915D520A}"/>
              </a:ext>
            </a:extLst>
          </p:cNvPr>
          <p:cNvSpPr/>
          <p:nvPr/>
        </p:nvSpPr>
        <p:spPr>
          <a:xfrm>
            <a:off x="6461870" y="3518624"/>
            <a:ext cx="1949761" cy="394495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세대 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B60D8-DB45-498C-A8ED-3A54B4CB4AB7}"/>
              </a:ext>
            </a:extLst>
          </p:cNvPr>
          <p:cNvSpPr txBox="1"/>
          <p:nvPr/>
        </p:nvSpPr>
        <p:spPr>
          <a:xfrm>
            <a:off x="8411631" y="261228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2C4260-B95F-49BD-9718-60224B9BAE51}"/>
              </a:ext>
            </a:extLst>
          </p:cNvPr>
          <p:cNvSpPr txBox="1"/>
          <p:nvPr/>
        </p:nvSpPr>
        <p:spPr>
          <a:xfrm>
            <a:off x="8411631" y="304825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A282D0-96E0-4A1C-BA34-341377E10932}"/>
              </a:ext>
            </a:extLst>
          </p:cNvPr>
          <p:cNvSpPr txBox="1"/>
          <p:nvPr/>
        </p:nvSpPr>
        <p:spPr>
          <a:xfrm>
            <a:off x="8411631" y="353444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1EE605-758C-4E33-9EFB-C52D312888DE}"/>
              </a:ext>
            </a:extLst>
          </p:cNvPr>
          <p:cNvSpPr txBox="1"/>
          <p:nvPr/>
        </p:nvSpPr>
        <p:spPr>
          <a:xfrm>
            <a:off x="3496850" y="383963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7711570" y="344320"/>
            <a:ext cx="1839623" cy="1082892"/>
          </a:xfrm>
          <a:prstGeom prst="wedgeRectCallout">
            <a:avLst>
              <a:gd name="adj1" fmla="val -65230"/>
              <a:gd name="adj2" fmla="val 5093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개발 시 하이라이트는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텍스트에 맞춰서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길이 조절해 주세요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8795472" y="-511319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10307C31-1946-43B1-B84F-C1175B6867CE}"/>
              </a:ext>
            </a:extLst>
          </p:cNvPr>
          <p:cNvSpPr/>
          <p:nvPr/>
        </p:nvSpPr>
        <p:spPr>
          <a:xfrm>
            <a:off x="9800143" y="-950831"/>
            <a:ext cx="1285875" cy="767945"/>
          </a:xfrm>
          <a:prstGeom prst="wedgeRectCallout">
            <a:avLst>
              <a:gd name="adj1" fmla="val -63796"/>
              <a:gd name="adj2" fmla="val 364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1304123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46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아무래도 이제 한 번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가입하면요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자꾸 왔다 갔다 이제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이제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 조합 탈퇴했다가 다시 또 뭐 재가입하고 아니면은 탈퇴했다가 다른 사람 또 조합원으로 그 자리 채우고 하면은 또 사업 진행하는데 조합 입장에서는 운영하는 사람들 입장에서는 굉장히 좀 약간 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그렇잖아요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약간 업무상 추진하는 것도 좀 어렵고 복잡하고 하잖아요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아무래도 탈퇴하는 것들을 좀 약간 굉장히 어렵게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해놨어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탈퇴는 가능하긴 한데 탈퇴를 하면 손해를 좀 많이 보게끔 가입비를 거의 못 돌려받는다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돈 돌려받는다 하더라도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사실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50%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만 돌려받아도 되게 아주 회피한 거고 뭐 거의 뭐 돌려받는 비율이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20% 30%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 정도로 그냥 뭐 해야 된다는 둥 뭐 이거밖에 못 돌려준다는 둥 그거 뭐 최초에 조합 가입할 때 계약서 보시면 거기 다 사인했지 않습니까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동의함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동의함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다 썼지 않습니까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 이렇게 하는 경우도 많이 있고 그렇죠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2201616369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F401EB-FC17-461F-B075-DE6627FC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8" y="1807860"/>
            <a:ext cx="3971925" cy="22315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FE7FB91-E001-407E-832D-6333B636F0A6}"/>
              </a:ext>
            </a:extLst>
          </p:cNvPr>
          <p:cNvSpPr/>
          <p:nvPr/>
        </p:nvSpPr>
        <p:spPr>
          <a:xfrm>
            <a:off x="220475" y="1301749"/>
            <a:ext cx="4141975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D4A19-5E17-489E-B4B0-AF8F5589DE2A}"/>
              </a:ext>
            </a:extLst>
          </p:cNvPr>
          <p:cNvSpPr txBox="1"/>
          <p:nvPr/>
        </p:nvSpPr>
        <p:spPr>
          <a:xfrm>
            <a:off x="220474" y="959534"/>
            <a:ext cx="4227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6.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임의 탈퇴의 어려움</a:t>
            </a:r>
            <a:endParaRPr lang="ko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311CC2-B8AF-486B-B29F-A8E6EF22DF59}"/>
              </a:ext>
            </a:extLst>
          </p:cNvPr>
          <p:cNvSpPr txBox="1"/>
          <p:nvPr/>
        </p:nvSpPr>
        <p:spPr>
          <a:xfrm>
            <a:off x="292394" y="656418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41A637-CE32-4DB3-950D-B5CC95E65318}"/>
              </a:ext>
            </a:extLst>
          </p:cNvPr>
          <p:cNvSpPr/>
          <p:nvPr/>
        </p:nvSpPr>
        <p:spPr>
          <a:xfrm>
            <a:off x="12382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A3162-4B50-4FBD-A2C3-70255FF8355D}"/>
              </a:ext>
            </a:extLst>
          </p:cNvPr>
          <p:cNvSpPr txBox="1"/>
          <p:nvPr/>
        </p:nvSpPr>
        <p:spPr>
          <a:xfrm>
            <a:off x="1061888" y="4348373"/>
            <a:ext cx="547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탈퇴는 가능하나 </a:t>
            </a: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가입비 회수가 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어려움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A0579C-9780-408C-8D16-4B8287DAE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63" y="4046214"/>
            <a:ext cx="1054271" cy="940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2AB211-DE04-4064-9BF6-8ED62830F9DE}"/>
              </a:ext>
            </a:extLst>
          </p:cNvPr>
          <p:cNvSpPr txBox="1"/>
          <p:nvPr/>
        </p:nvSpPr>
        <p:spPr>
          <a:xfrm>
            <a:off x="1061888" y="4133847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9C5B8D-7457-422F-9D91-C845AC491C02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D0389F-90A7-41F8-A47C-F0D129C5F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20" name="모서리가 둥근 사각형 설명선 19"/>
          <p:cNvSpPr/>
          <p:nvPr/>
        </p:nvSpPr>
        <p:spPr>
          <a:xfrm>
            <a:off x="4782648" y="3439460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3479310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35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보통 이제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모델하우스를 이제 열어놓고 이제 조합원들 모집하고 조합 가입시키고 할 때 보면은 이렇게 브랜드 이름도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써놓죠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시공사도 확정이 됐다 이런 식으로 얘기를 하면서 이제 시공사 확정됐으면 이제 머릿속에 상상할 거 아니에요 시공사가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삼성물산 건설 사업부다 그러면 이제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m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소리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언래미안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그렇죠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대우에서 만약에 시공사다 그러면은 그러지요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대림에서 지은다 저 편한 세상 이렇게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GS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 한다 짜요 이런 식으로 하게 되죠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사실은 근데 지역주택조합은 우리가 많이 들어본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군 브랜드 건설사는 잘 안 들어와요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거기는 이제 다른 사업하기도 바쁘기 때문에 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주로 이제 지역주택조합에서 많이 하는 데가 뭐 </a:t>
            </a:r>
            <a:r>
              <a:rPr lang="ko-KR" altLang="en-US" sz="1200" u="sng" strike="sngStrike" kern="1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u="sng" strike="sngStrike" kern="1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뭐포스코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좀 본 것 같고요</a:t>
            </a:r>
            <a:r>
              <a:rPr lang="en-US" altLang="ko-KR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서의 건설 서희건설 되게 많이 합니다</a:t>
            </a:r>
            <a:r>
              <a:rPr lang="en-US" altLang="ko-KR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서희건설은 나름대로 똑똑한 게 다른 어떤 재건축이나 재개발 같은 경우에 수주하기가 좀 어려우니까 이쪽으로 아예 특화해서 많이 하기도 하고 </a:t>
            </a:r>
            <a:r>
              <a:rPr lang="ko-KR" altLang="en-US" sz="1200" u="sng" strike="sngStrike" kern="1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양우라든가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u="sng" strike="sngStrike" kern="1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극동이라든가</a:t>
            </a:r>
            <a:r>
              <a:rPr lang="ko-KR" altLang="en-US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한양 이런 데 이런 데가 지역주택조합을 좀 많이 하는 편인 것 같아요</a:t>
            </a:r>
            <a:r>
              <a:rPr lang="en-US" altLang="ko-KR" sz="1200" u="sng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하여튼 뭐 그러면 이제 그런 데가 이제 시공사 확정됐다 확정이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그냥 시공사하고 시공사로 한번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들어와줄래라고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협약을 맺은 거지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시공사 확정은 조합 설립되고 실제로 시공사하고 같이 그 이후에 계약서를 따로 써야 시공사가 확정되는 거예요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중간에 시공사 바뀌는 경우도 상당히 비일비재합니다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확정 아니라는 거 알고 계셔야 되고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1406711225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20A696-2637-4334-9AF9-434DCF33AD82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6DA9A2-6481-4016-B89E-8FD11694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3906650" y="1427212"/>
            <a:ext cx="2827525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3906650" y="1084997"/>
            <a:ext cx="289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7.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시공사 확정</a:t>
            </a:r>
            <a:endParaRPr lang="ko-KR" alt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45460-5E9B-499E-984F-C2FCB1C97927}"/>
              </a:ext>
            </a:extLst>
          </p:cNvPr>
          <p:cNvSpPr txBox="1"/>
          <p:nvPr/>
        </p:nvSpPr>
        <p:spPr>
          <a:xfrm>
            <a:off x="3978569" y="607759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9979B1-9550-4682-92D7-74A64BBF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139" y="1748120"/>
            <a:ext cx="3248025" cy="30690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37C327-2069-4C26-8C5A-37DD47C8E000}"/>
              </a:ext>
            </a:extLst>
          </p:cNvPr>
          <p:cNvSpPr txBox="1"/>
          <p:nvPr/>
        </p:nvSpPr>
        <p:spPr>
          <a:xfrm>
            <a:off x="5350776" y="2273248"/>
            <a:ext cx="152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spcBef>
                <a:spcPts val="600"/>
              </a:spcBef>
            </a:pP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삼</a:t>
            </a: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X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물산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FBC9E-77F3-4107-86FE-9D23753ED15C}"/>
              </a:ext>
            </a:extLst>
          </p:cNvPr>
          <p:cNvSpPr txBox="1"/>
          <p:nvPr/>
        </p:nvSpPr>
        <p:spPr>
          <a:xfrm>
            <a:off x="4751633" y="2787283"/>
            <a:ext cx="152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>
              <a:spcBef>
                <a:spcPts val="600"/>
              </a:spcBef>
            </a:pPr>
            <a:r>
              <a: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X</a:t>
            </a:r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미안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CD72B6-1839-4100-BCB3-C2E518C46A58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5E2136-D2B9-4828-9AD7-66249DEBBC7F}"/>
              </a:ext>
            </a:extLst>
          </p:cNvPr>
          <p:cNvSpPr txBox="1"/>
          <p:nvPr/>
        </p:nvSpPr>
        <p:spPr>
          <a:xfrm>
            <a:off x="3262527" y="4329323"/>
            <a:ext cx="60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시공사는 조합 설립 이후 확정 및 변경 가능함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9FEBAE4-E268-4402-9568-34708AB598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213" y="4046214"/>
            <a:ext cx="1054271" cy="9405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2FF039-968D-4361-831E-458EBBD38B4E}"/>
              </a:ext>
            </a:extLst>
          </p:cNvPr>
          <p:cNvSpPr txBox="1"/>
          <p:nvPr/>
        </p:nvSpPr>
        <p:spPr>
          <a:xfrm>
            <a:off x="3496850" y="383963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35FD4D-F2F6-4C11-9990-A2276D66B3D5}"/>
              </a:ext>
            </a:extLst>
          </p:cNvPr>
          <p:cNvSpPr txBox="1"/>
          <p:nvPr/>
        </p:nvSpPr>
        <p:spPr>
          <a:xfrm>
            <a:off x="3998408" y="217874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FFC204-09CD-4DBE-B4B7-9E1EE6BECA08}"/>
              </a:ext>
            </a:extLst>
          </p:cNvPr>
          <p:cNvSpPr txBox="1"/>
          <p:nvPr/>
        </p:nvSpPr>
        <p:spPr>
          <a:xfrm>
            <a:off x="5866265" y="2169514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B32F97-6705-4CFD-9420-67F3999E19C6}"/>
              </a:ext>
            </a:extLst>
          </p:cNvPr>
          <p:cNvSpPr txBox="1"/>
          <p:nvPr/>
        </p:nvSpPr>
        <p:spPr>
          <a:xfrm>
            <a:off x="5373963" y="280818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7711570" y="344320"/>
            <a:ext cx="1839623" cy="1082892"/>
          </a:xfrm>
          <a:prstGeom prst="wedgeRectCallout">
            <a:avLst>
              <a:gd name="adj1" fmla="val -65230"/>
              <a:gd name="adj2" fmla="val 5093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개발 시 하이라이트는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텍스트에 맞춰서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길이 조절해 주세요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8858624" y="4329323"/>
            <a:ext cx="2024743" cy="1298121"/>
          </a:xfrm>
          <a:prstGeom prst="wedgeRectCallout">
            <a:avLst>
              <a:gd name="adj1" fmla="val -60349"/>
              <a:gd name="adj2" fmla="val 876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내용 진행에 </a:t>
            </a:r>
            <a:r>
              <a:rPr lang="ko-KR" altLang="en-US" sz="1200" kern="1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무리없으면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밑줄 내용 삭제하면 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어떨까요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8887162" y="3707078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77C8A092-1CAD-4294-B518-4F6F852E6A00}"/>
              </a:ext>
            </a:extLst>
          </p:cNvPr>
          <p:cNvSpPr/>
          <p:nvPr/>
        </p:nvSpPr>
        <p:spPr>
          <a:xfrm>
            <a:off x="9659210" y="588856"/>
            <a:ext cx="1285875" cy="767945"/>
          </a:xfrm>
          <a:prstGeom prst="wedgeRectCallout">
            <a:avLst>
              <a:gd name="adj1" fmla="val -63796"/>
              <a:gd name="adj2" fmla="val 364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D4AB6997-B1C7-4B71-9371-42B309C224C3}"/>
              </a:ext>
            </a:extLst>
          </p:cNvPr>
          <p:cNvSpPr/>
          <p:nvPr/>
        </p:nvSpPr>
        <p:spPr>
          <a:xfrm>
            <a:off x="9931423" y="3113018"/>
            <a:ext cx="1285875" cy="767945"/>
          </a:xfrm>
          <a:prstGeom prst="wedgeRectCallout">
            <a:avLst>
              <a:gd name="adj1" fmla="val -63796"/>
              <a:gd name="adj2" fmla="val 364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</p:spTree>
    <p:extLst>
      <p:ext uri="{BB962C8B-B14F-4D97-AF65-F5344CB8AC3E}">
        <p14:creationId xmlns:p14="http://schemas.microsoft.com/office/powerpoint/2010/main" val="2082221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278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현재 추진 단계 확인하는 방법은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해당 지자체 지역주택조합 담당 주무관들이 있어요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여기에 전화 한번 하는 게 제일 좋아요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조합에서는 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됐다 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됐다 뭐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됐다 하는데 거기다 직접 전화해서 아니 조합에서는 조합 설립이 됐다고 하는데 조합 설립 실제로 됐나요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이제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지자체에다가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해당 지역주택조합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주무관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담당 공무원이 있을 거 아닙니까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거기에 이제 전화하는 거 두려워하지 마세요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전화하면 거기 조합 설립 아직 안 됐어요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이제 뭐 조합 모집 공고하고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차 모집 공고하고 이제 실시 설계하고 뭐 이런 것 같은데 지역주택조합은 아직 멀었어요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뭐 이런 식으로 하는 경우가 확실합니다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조합에서 뻥 치는 게 비일비재하다라는 거 잊지 마시기 바랍니다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4B99B9C-A7D7-4E84-A57D-752227ED9A2D}"/>
              </a:ext>
            </a:extLst>
          </p:cNvPr>
          <p:cNvSpPr/>
          <p:nvPr/>
        </p:nvSpPr>
        <p:spPr>
          <a:xfrm>
            <a:off x="220475" y="3702049"/>
            <a:ext cx="538975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60399-D749-4EFB-90DB-52278A722829}"/>
              </a:ext>
            </a:extLst>
          </p:cNvPr>
          <p:cNvSpPr txBox="1"/>
          <p:nvPr/>
        </p:nvSpPr>
        <p:spPr>
          <a:xfrm>
            <a:off x="220475" y="3359834"/>
            <a:ext cx="5694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8.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현재 추진 단계의 확인 방법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720D8-280E-455C-9B8E-5452F86E933F}"/>
              </a:ext>
            </a:extLst>
          </p:cNvPr>
          <p:cNvSpPr txBox="1"/>
          <p:nvPr/>
        </p:nvSpPr>
        <p:spPr>
          <a:xfrm>
            <a:off x="292394" y="2882596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303D0D6-3B95-4FB7-BFBC-CF8C71D6B2EF}"/>
              </a:ext>
            </a:extLst>
          </p:cNvPr>
          <p:cNvSpPr/>
          <p:nvPr/>
        </p:nvSpPr>
        <p:spPr>
          <a:xfrm>
            <a:off x="465679" y="4221793"/>
            <a:ext cx="4769486" cy="5290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해당 지자체 지역주택조합 담당 </a:t>
            </a:r>
            <a:r>
              <a:rPr lang="ko-KR" altLang="en-US" sz="160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주무관에게</a:t>
            </a: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 문의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2B2E1-5D09-4F0E-92FC-3C10F1C26E89}"/>
              </a:ext>
            </a:extLst>
          </p:cNvPr>
          <p:cNvSpPr txBox="1"/>
          <p:nvPr/>
        </p:nvSpPr>
        <p:spPr>
          <a:xfrm>
            <a:off x="117507" y="435938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11AFD4-DBC8-4D6E-B03C-836FE17F3133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1478F6-B9E2-408E-AB35-5EC9D7151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4836" y="49695"/>
            <a:ext cx="1282652" cy="7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오피스텔 소유할 때는 조합원 그러니까 왜 지주조합이 있잖아요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내가 지 조합도 있지만 내가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세대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주택자라 하더라도 무주택자가 아닌 주택 소유자라 하더라도 지역 주택 가입 조건이 된다고 했잖아요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오피스텔을 소유한 경우에는 그때는 어떻게 되느냐 만약에 오피스텔이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기숙사라든가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고시원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오피스텔 이런 거라면은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주택법상으로는 이게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</a:t>
            </a:r>
            <a:r>
              <a:rPr lang="ko-KR" altLang="en-US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세법상으로는 주택으로 이제 카운트가 될 수도 있어요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전입신고 돼 있는 오피스텔 같은 경우 그런데 그거와 상관없이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2197401722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267C0-A7C4-4AA0-8ADA-4A05E06102CC}"/>
              </a:ext>
            </a:extLst>
          </p:cNvPr>
          <p:cNvSpPr txBox="1"/>
          <p:nvPr/>
        </p:nvSpPr>
        <p:spPr>
          <a:xfrm>
            <a:off x="456212" y="1167746"/>
            <a:ext cx="286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오피스텔 소유 시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48864-8955-43D1-B95B-3D9BF8FC8682}"/>
              </a:ext>
            </a:extLst>
          </p:cNvPr>
          <p:cNvSpPr txBox="1"/>
          <p:nvPr/>
        </p:nvSpPr>
        <p:spPr>
          <a:xfrm>
            <a:off x="292394" y="1473522"/>
            <a:ext cx="4641556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조합원 자격에 대한 영향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B2B390-1F22-4BFF-ADED-01B1B807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90" y="752475"/>
            <a:ext cx="1282600" cy="848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C821C9-960A-486C-8C54-246DD394BBC0}"/>
              </a:ext>
            </a:extLst>
          </p:cNvPr>
          <p:cNvSpPr txBox="1"/>
          <p:nvPr/>
        </p:nvSpPr>
        <p:spPr>
          <a:xfrm>
            <a:off x="201018" y="1004277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B9706A-2F9A-40F1-8B26-421289900816}"/>
              </a:ext>
            </a:extLst>
          </p:cNvPr>
          <p:cNvSpPr/>
          <p:nvPr/>
        </p:nvSpPr>
        <p:spPr>
          <a:xfrm>
            <a:off x="525396" y="2571750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기숙사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0618DB-0DE1-4F0C-A869-C5A541CD218E}"/>
              </a:ext>
            </a:extLst>
          </p:cNvPr>
          <p:cNvSpPr/>
          <p:nvPr/>
        </p:nvSpPr>
        <p:spPr>
          <a:xfrm>
            <a:off x="3325214" y="3086603"/>
            <a:ext cx="2304059" cy="727849"/>
          </a:xfrm>
          <a:prstGeom prst="rect">
            <a:avLst/>
          </a:prstGeom>
          <a:noFill/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주택으로 분류함</a:t>
            </a:r>
            <a:endParaRPr lang="ko-KR" altLang="en-US" sz="2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316DE2-D786-4C64-B811-2F82BD568CF5}"/>
              </a:ext>
            </a:extLst>
          </p:cNvPr>
          <p:cNvSpPr/>
          <p:nvPr/>
        </p:nvSpPr>
        <p:spPr>
          <a:xfrm>
            <a:off x="525395" y="3173659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고시원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2176936-5CB2-4AC3-99F9-670BAC5CD9BE}"/>
              </a:ext>
            </a:extLst>
          </p:cNvPr>
          <p:cNvCxnSpPr>
            <a:cxnSpLocks/>
          </p:cNvCxnSpPr>
          <p:nvPr/>
        </p:nvCxnSpPr>
        <p:spPr>
          <a:xfrm>
            <a:off x="2674961" y="2571750"/>
            <a:ext cx="0" cy="1728890"/>
          </a:xfrm>
          <a:prstGeom prst="line">
            <a:avLst/>
          </a:prstGeom>
          <a:ln w="571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B57348-6A8F-4EA9-8F33-19A234CFED38}"/>
              </a:ext>
            </a:extLst>
          </p:cNvPr>
          <p:cNvCxnSpPr>
            <a:cxnSpLocks/>
          </p:cNvCxnSpPr>
          <p:nvPr/>
        </p:nvCxnSpPr>
        <p:spPr>
          <a:xfrm>
            <a:off x="2674961" y="3450528"/>
            <a:ext cx="532263" cy="0"/>
          </a:xfrm>
          <a:prstGeom prst="straightConnector1">
            <a:avLst/>
          </a:prstGeom>
          <a:ln w="762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042629-5B69-43D3-AA8B-70485BB24E43}"/>
              </a:ext>
            </a:extLst>
          </p:cNvPr>
          <p:cNvSpPr/>
          <p:nvPr/>
        </p:nvSpPr>
        <p:spPr>
          <a:xfrm>
            <a:off x="3872710" y="3834406"/>
            <a:ext cx="1209065" cy="363925"/>
          </a:xfrm>
          <a:prstGeom prst="rect">
            <a:avLst/>
          </a:prstGeom>
          <a:solidFill>
            <a:srgbClr val="DDE3E9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세법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EEE28A-D912-4DD7-8474-020907A62668}"/>
              </a:ext>
            </a:extLst>
          </p:cNvPr>
          <p:cNvSpPr/>
          <p:nvPr/>
        </p:nvSpPr>
        <p:spPr>
          <a:xfrm>
            <a:off x="525395" y="3775568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오피스텔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4CAB46-5E39-4195-A0D9-9C7163C33183}"/>
              </a:ext>
            </a:extLst>
          </p:cNvPr>
          <p:cNvSpPr txBox="1"/>
          <p:nvPr/>
        </p:nvSpPr>
        <p:spPr>
          <a:xfrm>
            <a:off x="119109" y="264843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53C45D-F4CF-48B1-B0F7-C2A56D39BB41}"/>
              </a:ext>
            </a:extLst>
          </p:cNvPr>
          <p:cNvSpPr txBox="1"/>
          <p:nvPr/>
        </p:nvSpPr>
        <p:spPr>
          <a:xfrm>
            <a:off x="114305" y="333346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B05298-E06D-48F7-A1E6-92B3EDA0EE0C}"/>
              </a:ext>
            </a:extLst>
          </p:cNvPr>
          <p:cNvSpPr txBox="1"/>
          <p:nvPr/>
        </p:nvSpPr>
        <p:spPr>
          <a:xfrm>
            <a:off x="115106" y="387761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E4849B-C471-4521-8A17-CE43324AB9AF}"/>
              </a:ext>
            </a:extLst>
          </p:cNvPr>
          <p:cNvSpPr txBox="1"/>
          <p:nvPr/>
        </p:nvSpPr>
        <p:spPr>
          <a:xfrm>
            <a:off x="4223828" y="295398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C6E169-CE32-48CC-ABEA-6288DCB4FAEF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FC60A3D-A4E7-47F6-B2C2-8AD51C695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56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이거는 주택법만 보는 거예요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기준이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주택법이야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주택법상으로는 오피스텔 같은 거나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기숙사라든가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고시원은 주택으로 분류하지 않기 때문에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이거 갖고 있다고 해서 뭐 예를 들어서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세대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주택이 깨지거나 아니면은 무주택이 깨지거나 이렇지 않는다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영향받지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않는다 저촉되지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않는다라고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보시면 될 것 같아요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2197401722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267C0-A7C4-4AA0-8ADA-4A05E06102CC}"/>
              </a:ext>
            </a:extLst>
          </p:cNvPr>
          <p:cNvSpPr txBox="1"/>
          <p:nvPr/>
        </p:nvSpPr>
        <p:spPr>
          <a:xfrm>
            <a:off x="456212" y="1167746"/>
            <a:ext cx="286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오피스텔 소유 시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48864-8955-43D1-B95B-3D9BF8FC8682}"/>
              </a:ext>
            </a:extLst>
          </p:cNvPr>
          <p:cNvSpPr txBox="1"/>
          <p:nvPr/>
        </p:nvSpPr>
        <p:spPr>
          <a:xfrm>
            <a:off x="292394" y="1473522"/>
            <a:ext cx="4641556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조합원 자격에 대한 영향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B2B390-1F22-4BFF-ADED-01B1B8073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90" y="752475"/>
            <a:ext cx="1282600" cy="848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C821C9-960A-486C-8C54-246DD394BBC0}"/>
              </a:ext>
            </a:extLst>
          </p:cNvPr>
          <p:cNvSpPr txBox="1"/>
          <p:nvPr/>
        </p:nvSpPr>
        <p:spPr>
          <a:xfrm>
            <a:off x="4236475" y="2402333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B9706A-2F9A-40F1-8B26-421289900816}"/>
              </a:ext>
            </a:extLst>
          </p:cNvPr>
          <p:cNvSpPr/>
          <p:nvPr/>
        </p:nvSpPr>
        <p:spPr>
          <a:xfrm>
            <a:off x="525396" y="2209800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기숙사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0618DB-0DE1-4F0C-A869-C5A541CD218E}"/>
              </a:ext>
            </a:extLst>
          </p:cNvPr>
          <p:cNvSpPr/>
          <p:nvPr/>
        </p:nvSpPr>
        <p:spPr>
          <a:xfrm>
            <a:off x="3325215" y="2724653"/>
            <a:ext cx="2080808" cy="727849"/>
          </a:xfrm>
          <a:prstGeom prst="rect">
            <a:avLst/>
          </a:prstGeom>
          <a:noFill/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highlight>
                  <a:srgbClr val="00FFFF"/>
                </a:highlight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주택으로</a:t>
            </a:r>
            <a:endParaRPr lang="en-US" altLang="ko-KR" sz="2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/>
              </a:solidFill>
              <a:highlight>
                <a:srgbClr val="00FFFF"/>
              </a:highlight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highlight>
                  <a:srgbClr val="00FFFF"/>
                </a:highlight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분류하지 않음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316DE2-D786-4C64-B811-2F82BD568CF5}"/>
              </a:ext>
            </a:extLst>
          </p:cNvPr>
          <p:cNvSpPr/>
          <p:nvPr/>
        </p:nvSpPr>
        <p:spPr>
          <a:xfrm>
            <a:off x="525395" y="2811709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고시원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2176936-5CB2-4AC3-99F9-670BAC5CD9BE}"/>
              </a:ext>
            </a:extLst>
          </p:cNvPr>
          <p:cNvCxnSpPr>
            <a:cxnSpLocks/>
          </p:cNvCxnSpPr>
          <p:nvPr/>
        </p:nvCxnSpPr>
        <p:spPr>
          <a:xfrm>
            <a:off x="2674961" y="2209800"/>
            <a:ext cx="0" cy="1728890"/>
          </a:xfrm>
          <a:prstGeom prst="line">
            <a:avLst/>
          </a:prstGeom>
          <a:ln w="571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B57348-6A8F-4EA9-8F33-19A234CFED38}"/>
              </a:ext>
            </a:extLst>
          </p:cNvPr>
          <p:cNvCxnSpPr>
            <a:cxnSpLocks/>
          </p:cNvCxnSpPr>
          <p:nvPr/>
        </p:nvCxnSpPr>
        <p:spPr>
          <a:xfrm>
            <a:off x="2674961" y="3088578"/>
            <a:ext cx="532263" cy="0"/>
          </a:xfrm>
          <a:prstGeom prst="straightConnector1">
            <a:avLst/>
          </a:prstGeom>
          <a:ln w="762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042629-5B69-43D3-AA8B-70485BB24E43}"/>
              </a:ext>
            </a:extLst>
          </p:cNvPr>
          <p:cNvSpPr/>
          <p:nvPr/>
        </p:nvSpPr>
        <p:spPr>
          <a:xfrm>
            <a:off x="3761086" y="3470106"/>
            <a:ext cx="1209065" cy="363925"/>
          </a:xfrm>
          <a:prstGeom prst="rect">
            <a:avLst/>
          </a:prstGeom>
          <a:solidFill>
            <a:srgbClr val="DDE3E9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주택법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EEE28A-D912-4DD7-8474-020907A62668}"/>
              </a:ext>
            </a:extLst>
          </p:cNvPr>
          <p:cNvSpPr/>
          <p:nvPr/>
        </p:nvSpPr>
        <p:spPr>
          <a:xfrm>
            <a:off x="525395" y="3413618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오피스텔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45BD13-AAEF-41A2-B94B-9275AC60F7E6}"/>
              </a:ext>
            </a:extLst>
          </p:cNvPr>
          <p:cNvSpPr/>
          <p:nvPr/>
        </p:nvSpPr>
        <p:spPr>
          <a:xfrm>
            <a:off x="12382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F063BC-560C-453A-835B-DAC15CC3E553}"/>
              </a:ext>
            </a:extLst>
          </p:cNvPr>
          <p:cNvSpPr txBox="1"/>
          <p:nvPr/>
        </p:nvSpPr>
        <p:spPr>
          <a:xfrm>
            <a:off x="1061888" y="4129298"/>
            <a:ext cx="5475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소유 수량에 관계 없이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</a:t>
            </a: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자격에 영향을 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미치지 않음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6D1AFCB-F878-435B-B50E-AC361EEE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63" y="4046214"/>
            <a:ext cx="1054271" cy="940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D8F29E-D8D0-4BC4-ADA3-D11CAD5BEB1E}"/>
              </a:ext>
            </a:extLst>
          </p:cNvPr>
          <p:cNvSpPr txBox="1"/>
          <p:nvPr/>
        </p:nvSpPr>
        <p:spPr>
          <a:xfrm>
            <a:off x="1061888" y="4133847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D0D0C50-9DB6-4D66-AF47-43437380B56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891F903-8920-4FB3-82D8-E0890C50E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24" name="모서리가 둥근 사각형 설명선 23"/>
          <p:cNvSpPr/>
          <p:nvPr/>
        </p:nvSpPr>
        <p:spPr>
          <a:xfrm>
            <a:off x="3878876" y="3684926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709897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4F39EDA-E7DA-4E65-99A6-95E729038F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54" b="97352" l="978" r="97207">
                        <a14:foregroundMark x1="31983" y1="8758" x2="57821" y2="8758"/>
                        <a14:foregroundMark x1="57821" y1="8758" x2="64944" y2="8554"/>
                        <a14:foregroundMark x1="64944" y1="8554" x2="65363" y2="8554"/>
                        <a14:foregroundMark x1="4469" y1="63951" x2="1676" y2="80855"/>
                        <a14:foregroundMark x1="1676" y1="80855" x2="5447" y2="92261"/>
                        <a14:foregroundMark x1="5447" y1="92261" x2="6983" y2="76578"/>
                        <a14:foregroundMark x1="6983" y1="76578" x2="5587" y2="66191"/>
                        <a14:foregroundMark x1="5587" y1="66191" x2="4749" y2="64969"/>
                        <a14:foregroundMark x1="12849" y1="65377" x2="10894" y2="75764"/>
                        <a14:foregroundMark x1="10894" y1="75764" x2="11592" y2="94705"/>
                        <a14:foregroundMark x1="11592" y1="94705" x2="15363" y2="80041"/>
                        <a14:foregroundMark x1="15363" y1="80041" x2="15363" y2="65988"/>
                        <a14:foregroundMark x1="15363" y1="65988" x2="13128" y2="64562"/>
                        <a14:foregroundMark x1="37570" y1="81263" x2="45950" y2="92261"/>
                        <a14:foregroundMark x1="45950" y1="92261" x2="40363" y2="82892"/>
                        <a14:foregroundMark x1="40363" y1="82892" x2="37291" y2="85947"/>
                        <a14:foregroundMark x1="60894" y1="66395" x2="56704" y2="80041"/>
                        <a14:foregroundMark x1="56704" y1="80041" x2="57542" y2="94908"/>
                        <a14:foregroundMark x1="57542" y1="94908" x2="65084" y2="91650"/>
                        <a14:foregroundMark x1="65084" y1="91650" x2="65363" y2="77597"/>
                        <a14:foregroundMark x1="65363" y1="77597" x2="60615" y2="68432"/>
                        <a14:foregroundMark x1="75000" y1="64155" x2="74581" y2="79633"/>
                        <a14:foregroundMark x1="74581" y1="79633" x2="75140" y2="65173"/>
                        <a14:foregroundMark x1="75140" y1="65173" x2="74581" y2="64155"/>
                        <a14:foregroundMark x1="87011" y1="64358" x2="86034" y2="75967"/>
                        <a14:foregroundMark x1="86034" y1="75967" x2="87151" y2="65173"/>
                        <a14:foregroundMark x1="87151" y1="65173" x2="86872" y2="64358"/>
                        <a14:foregroundMark x1="93156" y1="75967" x2="92737" y2="87373"/>
                        <a14:foregroundMark x1="92737" y1="87373" x2="95810" y2="98371"/>
                        <a14:foregroundMark x1="95810" y1="98371" x2="98184" y2="84725"/>
                        <a14:foregroundMark x1="98184" y1="84725" x2="97346" y2="73931"/>
                        <a14:foregroundMark x1="97346" y1="73931" x2="91899" y2="77393"/>
                        <a14:foregroundMark x1="3352" y1="97556" x2="61173" y2="97556"/>
                        <a14:foregroundMark x1="61173" y1="97556" x2="92318" y2="97149"/>
                        <a14:foregroundMark x1="75698" y1="82892" x2="92039" y2="86558"/>
                        <a14:foregroundMark x1="75140" y1="83096" x2="78352" y2="97352"/>
                        <a14:foregroundMark x1="1676" y1="67413" x2="978" y2="85540"/>
                        <a14:foregroundMark x1="978" y1="85540" x2="2514" y2="85540"/>
                        <a14:backgroundMark x1="35754" y1="62322" x2="42598" y2="63136"/>
                        <a14:backgroundMark x1="32123" y1="62118" x2="41760" y2="67006"/>
                        <a14:backgroundMark x1="41760" y1="67006" x2="32123" y2="62118"/>
                        <a14:backgroundMark x1="43994" y1="62729" x2="42458" y2="61711"/>
                        <a14:backgroundMark x1="53911" y1="61914" x2="63687" y2="61100"/>
                        <a14:backgroundMark x1="63687" y1="61100" x2="53492" y2="61303"/>
                        <a14:backgroundMark x1="66620" y1="62118" x2="67039" y2="68228"/>
                        <a14:backgroundMark x1="55447" y1="62322" x2="58101" y2="68839"/>
                        <a14:backgroundMark x1="47486" y1="62322" x2="40922" y2="68432"/>
                        <a14:backgroundMark x1="42598" y1="60692" x2="33101" y2="60896"/>
                        <a14:backgroundMark x1="63966" y1="61507" x2="66899" y2="60896"/>
                        <a14:backgroundMark x1="55726" y1="60692" x2="68296" y2="60285"/>
                      </a14:backgroundRemoval>
                    </a14:imgEffect>
                  </a14:imgLayer>
                </a14:imgProps>
              </a:ext>
            </a:extLst>
          </a:blip>
          <a:srcRect t="60103"/>
          <a:stretch/>
        </p:blipFill>
        <p:spPr>
          <a:xfrm>
            <a:off x="2773187" y="3536743"/>
            <a:ext cx="6370812" cy="1589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0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외국인은 지역주택조합 주택조합의 조합원이 될 수 있는가 이 사람들은 아무래도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외국 시민권자이기 때문에 세대주가 될 수가 없거든요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거소자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거주지 이런 건 가능한데 주민등록 증이 안 나오잖아요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외국인 등록증이 나오지 그런데 이런 사람들은 세대주가 될 수 없기 때문에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조합원이 가입이 안 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혹시 </a:t>
            </a:r>
            <a:r>
              <a:rPr lang="ko-KR" altLang="en-US" sz="1200" u="sng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또 이런 것들을 이제 물어보시는 분들 물론 이제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한국 사람인데 뭐 말도 한국말 하고 당연히 그 다음에 핏줄도 한국인인데 또 국적이 외국 국적일 수 있는 그런 분들이 가끔 이제 고객으로 오시는 분들도 있을 수 있으니까 물어볼 수 있잖아요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그거 안 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1333396361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2143C7-664A-46A0-9AE3-CF3D75CA3950}"/>
              </a:ext>
            </a:extLst>
          </p:cNvPr>
          <p:cNvGrpSpPr/>
          <p:nvPr/>
        </p:nvGrpSpPr>
        <p:grpSpPr>
          <a:xfrm>
            <a:off x="1516885" y="1143000"/>
            <a:ext cx="5741165" cy="3982749"/>
            <a:chOff x="1602610" y="1143000"/>
            <a:chExt cx="5741165" cy="398274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E19A3B3-92AA-400D-AF50-A764186EEE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54" b="97352" l="978" r="97207">
                          <a14:foregroundMark x1="31983" y1="8758" x2="57821" y2="8758"/>
                          <a14:foregroundMark x1="57821" y1="8758" x2="64944" y2="8554"/>
                          <a14:foregroundMark x1="64944" y1="8554" x2="65363" y2="8554"/>
                          <a14:foregroundMark x1="4469" y1="63951" x2="1676" y2="80855"/>
                          <a14:foregroundMark x1="1676" y1="80855" x2="5447" y2="92261"/>
                          <a14:foregroundMark x1="5447" y1="92261" x2="6983" y2="76578"/>
                          <a14:foregroundMark x1="6983" y1="76578" x2="5587" y2="66191"/>
                          <a14:foregroundMark x1="5587" y1="66191" x2="4749" y2="64969"/>
                          <a14:foregroundMark x1="12849" y1="65377" x2="10894" y2="75764"/>
                          <a14:foregroundMark x1="10894" y1="75764" x2="11592" y2="94705"/>
                          <a14:foregroundMark x1="11592" y1="94705" x2="15363" y2="80041"/>
                          <a14:foregroundMark x1="15363" y1="80041" x2="15363" y2="65988"/>
                          <a14:foregroundMark x1="15363" y1="65988" x2="13128" y2="64562"/>
                          <a14:foregroundMark x1="37570" y1="81263" x2="45950" y2="92261"/>
                          <a14:foregroundMark x1="45950" y1="92261" x2="40363" y2="82892"/>
                          <a14:foregroundMark x1="40363" y1="82892" x2="37291" y2="85947"/>
                          <a14:foregroundMark x1="60894" y1="66395" x2="56704" y2="80041"/>
                          <a14:foregroundMark x1="56704" y1="80041" x2="57542" y2="94908"/>
                          <a14:foregroundMark x1="57542" y1="94908" x2="65084" y2="91650"/>
                          <a14:foregroundMark x1="65084" y1="91650" x2="65363" y2="77597"/>
                          <a14:foregroundMark x1="65363" y1="77597" x2="60615" y2="68432"/>
                          <a14:foregroundMark x1="75000" y1="64155" x2="74581" y2="79633"/>
                          <a14:foregroundMark x1="74581" y1="79633" x2="75140" y2="65173"/>
                          <a14:foregroundMark x1="75140" y1="65173" x2="74581" y2="64155"/>
                          <a14:foregroundMark x1="87011" y1="64358" x2="86034" y2="75967"/>
                          <a14:foregroundMark x1="86034" y1="75967" x2="87151" y2="65173"/>
                          <a14:foregroundMark x1="87151" y1="65173" x2="86872" y2="64358"/>
                          <a14:foregroundMark x1="93156" y1="75967" x2="92737" y2="87373"/>
                          <a14:foregroundMark x1="92737" y1="87373" x2="95810" y2="98371"/>
                          <a14:foregroundMark x1="95810" y1="98371" x2="98184" y2="84725"/>
                          <a14:foregroundMark x1="98184" y1="84725" x2="97346" y2="73931"/>
                          <a14:foregroundMark x1="97346" y1="73931" x2="91899" y2="77393"/>
                          <a14:foregroundMark x1="3352" y1="97556" x2="61173" y2="97556"/>
                          <a14:foregroundMark x1="61173" y1="97556" x2="92318" y2="97149"/>
                          <a14:foregroundMark x1="75698" y1="82892" x2="92039" y2="86558"/>
                          <a14:foregroundMark x1="75140" y1="83096" x2="78352" y2="97352"/>
                          <a14:foregroundMark x1="1676" y1="67413" x2="978" y2="85540"/>
                          <a14:foregroundMark x1="978" y1="85540" x2="2514" y2="85540"/>
                        </a14:backgroundRemoval>
                      </a14:imgEffect>
                    </a14:imgLayer>
                  </a14:imgProps>
                </a:ext>
              </a:extLst>
            </a:blip>
            <a:srcRect r="1148"/>
            <a:stretch/>
          </p:blipFill>
          <p:spPr>
            <a:xfrm>
              <a:off x="1602610" y="1143000"/>
              <a:ext cx="5741165" cy="398274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CC7EB2B-5581-4604-A519-8881E768E501}"/>
                </a:ext>
              </a:extLst>
            </p:cNvPr>
            <p:cNvSpPr/>
            <p:nvPr/>
          </p:nvSpPr>
          <p:spPr>
            <a:xfrm>
              <a:off x="3529223" y="1723151"/>
              <a:ext cx="1954610" cy="298527"/>
            </a:xfrm>
            <a:prstGeom prst="rect">
              <a:avLst/>
            </a:prstGeom>
            <a:solidFill>
              <a:srgbClr val="2D5B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89BA84C-9646-4D7C-8260-52880A46422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-120418" y="982744"/>
            <a:ext cx="3479759" cy="4160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C5A516-4CE2-4C8F-870E-FD8F458D9A59}"/>
              </a:ext>
            </a:extLst>
          </p:cNvPr>
          <p:cNvSpPr txBox="1"/>
          <p:nvPr/>
        </p:nvSpPr>
        <p:spPr>
          <a:xfrm>
            <a:off x="5561926" y="1575811"/>
            <a:ext cx="286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외국인의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3167E-C6D4-4112-907A-EBD2D44FB642}"/>
              </a:ext>
            </a:extLst>
          </p:cNvPr>
          <p:cNvSpPr txBox="1"/>
          <p:nvPr/>
        </p:nvSpPr>
        <p:spPr>
          <a:xfrm>
            <a:off x="5398108" y="1881587"/>
            <a:ext cx="286900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주택조합 가입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007E3F-D92D-47E3-B464-BFB5ED2CF0C2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567F32-8967-4B82-943B-221148DEFBA7}"/>
              </a:ext>
            </a:extLst>
          </p:cNvPr>
          <p:cNvSpPr txBox="1"/>
          <p:nvPr/>
        </p:nvSpPr>
        <p:spPr>
          <a:xfrm>
            <a:off x="3262527" y="4138823"/>
            <a:ext cx="6032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외국인</a:t>
            </a:r>
            <a:r>
              <a:rPr lang="en-US" altLang="ko-KR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·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이민자</a:t>
            </a:r>
            <a:r>
              <a:rPr lang="en-US" altLang="ko-KR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·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외국시민권자 등은</a:t>
            </a:r>
          </a:p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조합원이 될 수 없음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0365B16-F0FE-4930-980E-854D8C701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213" y="4046214"/>
            <a:ext cx="1054271" cy="94057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2358E3-3756-4E25-AAE0-E5D52CEF6A6E}"/>
              </a:ext>
            </a:extLst>
          </p:cNvPr>
          <p:cNvSpPr/>
          <p:nvPr/>
        </p:nvSpPr>
        <p:spPr>
          <a:xfrm>
            <a:off x="5561337" y="2601042"/>
            <a:ext cx="3260117" cy="727849"/>
          </a:xfrm>
          <a:prstGeom prst="rect">
            <a:avLst/>
          </a:prstGeom>
          <a:noFill/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외국인</a:t>
            </a:r>
            <a:r>
              <a:rPr lang="en-US" altLang="ko-KR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·</a:t>
            </a: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이민자</a:t>
            </a:r>
            <a:r>
              <a:rPr lang="en-US" altLang="ko-KR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·</a:t>
            </a: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외국시민권자 등은 법 상 세대주 자격을 갖출 수 없음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D0C12F-E9F2-4DF0-9B04-5B46F8E42E32}"/>
              </a:ext>
            </a:extLst>
          </p:cNvPr>
          <p:cNvSpPr txBox="1"/>
          <p:nvPr/>
        </p:nvSpPr>
        <p:spPr>
          <a:xfrm>
            <a:off x="6823142" y="1278574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5B676A-3A48-45E7-B4F8-FFF0913C10E7}"/>
              </a:ext>
            </a:extLst>
          </p:cNvPr>
          <p:cNvSpPr txBox="1"/>
          <p:nvPr/>
        </p:nvSpPr>
        <p:spPr>
          <a:xfrm>
            <a:off x="8548803" y="258329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A5B233-2755-46A2-B488-6C68A069F7E1}"/>
              </a:ext>
            </a:extLst>
          </p:cNvPr>
          <p:cNvSpPr txBox="1"/>
          <p:nvPr/>
        </p:nvSpPr>
        <p:spPr>
          <a:xfrm>
            <a:off x="3856466" y="4143489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562C12-848A-42C6-869A-157F0253C49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5E83ABE-434E-4909-B3FC-E064F8CEB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65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또 지역주택조합의 사업계획 승인 받으려면 주택 건설 대지에 국공유지가 포함돼 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그러면은 역시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이것도 역시 포함해서 국공유지까지 매입하는 거를 합쳐서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 넘어야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되는가라고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했을 때는 이걸 포함을 해야 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 국공유지까지 포함해서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까지 포함해야 되지 그거 빼고서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전체 지역주택조합 단위 면적 대지에 있는 모든 토지 소유권자가 누구가 됐든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확보해야만 사업계획 승인 거의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끝나간다라는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이것까지 가능하다라고 볼 수 있고 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1752017197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B6AE50-FE19-4A3E-AE3D-758D826EA796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7D0D0-68D1-4C86-BA0D-D6DF5D1EC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B6BB1B-81CB-473E-B88D-659237522544}"/>
              </a:ext>
            </a:extLst>
          </p:cNvPr>
          <p:cNvSpPr txBox="1"/>
          <p:nvPr/>
        </p:nvSpPr>
        <p:spPr>
          <a:xfrm>
            <a:off x="292394" y="1055759"/>
            <a:ext cx="6310036" cy="91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지역주택조합사업의 사업계획승인 신청 시</a:t>
            </a:r>
          </a:p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주택건설대지에 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highlight>
                  <a:srgbClr val="0000FF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국공유지가 포함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되어 있는 경우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47B24A9-AFE4-41F9-BA6E-9A11BA288054}"/>
              </a:ext>
            </a:extLst>
          </p:cNvPr>
          <p:cNvGrpSpPr/>
          <p:nvPr/>
        </p:nvGrpSpPr>
        <p:grpSpPr>
          <a:xfrm>
            <a:off x="463844" y="2171252"/>
            <a:ext cx="2895600" cy="2222788"/>
            <a:chOff x="0" y="2229791"/>
            <a:chExt cx="3917282" cy="29051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A416CFB-9C6B-4BD2-B8F5-EA012293B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229791"/>
              <a:ext cx="3917282" cy="290512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F8B5B36-001F-4030-9695-94BED1D929C7}"/>
                </a:ext>
              </a:extLst>
            </p:cNvPr>
            <p:cNvSpPr/>
            <p:nvPr/>
          </p:nvSpPr>
          <p:spPr>
            <a:xfrm rot="399481">
              <a:off x="2181225" y="3241890"/>
              <a:ext cx="733425" cy="124156"/>
            </a:xfrm>
            <a:prstGeom prst="rect">
              <a:avLst/>
            </a:prstGeom>
            <a:solidFill>
              <a:srgbClr val="A5C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E27AF7-D18D-4CED-AB7D-30D7E877D46D}"/>
              </a:ext>
            </a:extLst>
          </p:cNvPr>
          <p:cNvSpPr/>
          <p:nvPr/>
        </p:nvSpPr>
        <p:spPr>
          <a:xfrm>
            <a:off x="12382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CE4FF-EAB9-4D31-9A08-C87ADF2B0F32}"/>
              </a:ext>
            </a:extLst>
          </p:cNvPr>
          <p:cNvSpPr txBox="1"/>
          <p:nvPr/>
        </p:nvSpPr>
        <p:spPr>
          <a:xfrm>
            <a:off x="1061888" y="4348373"/>
            <a:ext cx="547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이를 포함하여 </a:t>
            </a:r>
            <a:r>
              <a:rPr lang="en-US" altLang="ko-KR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95% </a:t>
            </a: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이상의 소유권 확보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2D333F-D8E3-40CF-81E6-619F8BE5F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63" y="4046214"/>
            <a:ext cx="1054271" cy="940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3082C0-8F55-4C4E-A203-DA3580A0899A}"/>
              </a:ext>
            </a:extLst>
          </p:cNvPr>
          <p:cNvSpPr txBox="1"/>
          <p:nvPr/>
        </p:nvSpPr>
        <p:spPr>
          <a:xfrm>
            <a:off x="1061888" y="4133847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39EFEA-6D22-4045-B11D-71F319635DA1}"/>
              </a:ext>
            </a:extLst>
          </p:cNvPr>
          <p:cNvSpPr txBox="1"/>
          <p:nvPr/>
        </p:nvSpPr>
        <p:spPr>
          <a:xfrm>
            <a:off x="643428" y="770494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756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F3A4E1-9FC9-41B0-BF46-15521A58E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63" y="1703012"/>
            <a:ext cx="2767281" cy="2660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조합의 탈퇴를 하면은 일단은 가입금을 내고 나서 계약금 같은 거죠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다음에 이제 중간에 진행되면서 이제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차 대출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차 대출 약간의 이제 대출이 일어나면서 가서 대출 사인하고 물론 이제 이자 후불제이긴 하지만 그런 걸 했을 때 그런 어떤 분담금 같은 거 환급 가능한가라고 봤을 때 예를 들면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 가입 계약서하고 규약에 따라서 내용을 확인해야 되지 이게 거기에서 정해진 바가 만약에 왜 그냥 가서 떼를 쓴다 이거 잘 안 된다라는 거 잘 인식하셨으면 좋겠습니다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1303830547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97029-6759-4762-9C6B-548AD86BF09E}"/>
              </a:ext>
            </a:extLst>
          </p:cNvPr>
          <p:cNvSpPr txBox="1"/>
          <p:nvPr/>
        </p:nvSpPr>
        <p:spPr>
          <a:xfrm>
            <a:off x="3495001" y="1061461"/>
            <a:ext cx="286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 탈퇴 시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58360-42F9-458A-AF25-36C10219EEE9}"/>
              </a:ext>
            </a:extLst>
          </p:cNvPr>
          <p:cNvSpPr txBox="1"/>
          <p:nvPr/>
        </p:nvSpPr>
        <p:spPr>
          <a:xfrm>
            <a:off x="3331183" y="1367237"/>
            <a:ext cx="4279292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계약금 및 분담금 환급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42338-A235-401B-9594-04FB1D5E52D7}"/>
              </a:ext>
            </a:extLst>
          </p:cNvPr>
          <p:cNvSpPr txBox="1"/>
          <p:nvPr/>
        </p:nvSpPr>
        <p:spPr>
          <a:xfrm>
            <a:off x="3148431" y="1030683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6F5D14-67C2-40EB-AF5D-C25FDABCF20E}"/>
              </a:ext>
            </a:extLst>
          </p:cNvPr>
          <p:cNvSpPr/>
          <p:nvPr/>
        </p:nvSpPr>
        <p:spPr>
          <a:xfrm>
            <a:off x="2733675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EC82E-4DD5-4B79-89B0-D5B984E28532}"/>
              </a:ext>
            </a:extLst>
          </p:cNvPr>
          <p:cNvSpPr txBox="1"/>
          <p:nvPr/>
        </p:nvSpPr>
        <p:spPr>
          <a:xfrm>
            <a:off x="3262527" y="4338848"/>
            <a:ext cx="60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계약서 및 규약에 따름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61C5D5-213D-4269-A4B9-207D3035D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2213" y="4046214"/>
            <a:ext cx="1054271" cy="94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3DC55C-F3D9-47EE-AA18-3279E6057B03}"/>
              </a:ext>
            </a:extLst>
          </p:cNvPr>
          <p:cNvSpPr txBox="1"/>
          <p:nvPr/>
        </p:nvSpPr>
        <p:spPr>
          <a:xfrm>
            <a:off x="3856466" y="4143489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93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29"/>
            <a:ext cx="9143999" cy="5126771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1BCEDCD-9189-96DB-8DB6-B4C1F2CFB4C7}"/>
              </a:ext>
            </a:extLst>
          </p:cNvPr>
          <p:cNvSpPr/>
          <p:nvPr/>
        </p:nvSpPr>
        <p:spPr>
          <a:xfrm flipV="1">
            <a:off x="2737055" y="1881580"/>
            <a:ext cx="3587583" cy="768812"/>
          </a:xfrm>
          <a:prstGeom prst="triangle">
            <a:avLst/>
          </a:prstGeom>
          <a:solidFill>
            <a:srgbClr val="EB91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 집 마련의 꿈을 안고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 가입을 고려하고 계신가요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하지만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일반 분양과는 다른 구조로 인해 꼼꼼히 따져봐야 할 사항들이 많습니다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C6A41-4D00-FF81-D400-D6F3B58CBFC7}"/>
              </a:ext>
            </a:extLst>
          </p:cNvPr>
          <p:cNvSpPr txBox="1"/>
          <p:nvPr/>
        </p:nvSpPr>
        <p:spPr>
          <a:xfrm>
            <a:off x="2655938" y="1798049"/>
            <a:ext cx="3668700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93E8B-AEDC-C0F6-DFEE-0AE735AE20C7}"/>
              </a:ext>
            </a:extLst>
          </p:cNvPr>
          <p:cNvSpPr txBox="1"/>
          <p:nvPr/>
        </p:nvSpPr>
        <p:spPr>
          <a:xfrm>
            <a:off x="2737054" y="1235249"/>
            <a:ext cx="3587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내 집 마련을 위한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1490236276</a:t>
            </a:r>
            <a:endParaRPr lang="ko-KR" alt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7B840-9662-0045-6CB5-6E120E7D3DF1}"/>
              </a:ext>
            </a:extLst>
          </p:cNvPr>
          <p:cNvSpPr txBox="1"/>
          <p:nvPr/>
        </p:nvSpPr>
        <p:spPr>
          <a:xfrm>
            <a:off x="2494382" y="1397263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76D4D-8DD6-581A-922C-B88C324B302C}"/>
              </a:ext>
            </a:extLst>
          </p:cNvPr>
          <p:cNvSpPr txBox="1"/>
          <p:nvPr/>
        </p:nvSpPr>
        <p:spPr>
          <a:xfrm>
            <a:off x="2705848" y="1909396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9CCA7-0E07-ED74-1729-9E1DF06C9C67}"/>
              </a:ext>
            </a:extLst>
          </p:cNvPr>
          <p:cNvSpPr txBox="1"/>
          <p:nvPr/>
        </p:nvSpPr>
        <p:spPr>
          <a:xfrm>
            <a:off x="292394" y="3032041"/>
            <a:ext cx="84991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13" dirty="0">
                <a:ln>
                  <a:solidFill>
                    <a:schemeClr val="bg1"/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일반 분양과는 구조가 다르므로</a:t>
            </a:r>
            <a:endParaRPr lang="en-US" altLang="ko-KR" sz="4000" spc="-113" dirty="0">
              <a:ln>
                <a:solidFill>
                  <a:schemeClr val="bg1"/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/>
            <a:r>
              <a:rPr lang="ko-KR" altLang="en-US" sz="4000" spc="-113" dirty="0">
                <a:ln>
                  <a:solidFill>
                    <a:schemeClr val="bg1"/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꼼꼼히 따져봐야 함</a:t>
            </a:r>
            <a:endParaRPr lang="ko-KR" altLang="en-US" sz="3600" dirty="0">
              <a:ln>
                <a:solidFill>
                  <a:schemeClr val="bg1"/>
                </a:solidFill>
              </a:ln>
              <a:highlight>
                <a:srgbClr val="EB912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76D4D-8DD6-581A-922C-B88C324B302C}"/>
              </a:ext>
            </a:extLst>
          </p:cNvPr>
          <p:cNvSpPr txBox="1"/>
          <p:nvPr/>
        </p:nvSpPr>
        <p:spPr>
          <a:xfrm>
            <a:off x="1115173" y="290123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200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72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전반적으로 지역 주택 가입할 때 그런 유의할 점들을 제가 생각나는 대로 또 그 다음에 제가 그동안 뭐 또 이런 지역주택조합의 관해서 피해 보셨거나 질문하고 수업했을 때 그런 내용들을 자주 들었던 그런 내용들 위주로 한번 쭉 한번 유의할 점을 정리를 한번 싹 다 한번 해 보았습니다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주택조합 가입 시 유의할 점 바로 잘 보셨으면 좋고 인지했으면 좋겠습니다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편은 여기까지입니다</a:t>
            </a:r>
            <a:r>
              <a:rPr lang="en-US" altLang="ko-KR" sz="1200" strike="sngStrike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strike="sngStrike" kern="100" dirty="0">
              <a:solidFill>
                <a:srgbClr val="FF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06E63B-B051-4B50-A229-09D0BCB12ECF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9314B5-6F76-4A0E-84B8-9633261DB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4836" y="49695"/>
            <a:ext cx="1282652" cy="721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CAFFC1-7207-4E3F-9C35-91D83F14E088}"/>
              </a:ext>
            </a:extLst>
          </p:cNvPr>
          <p:cNvSpPr txBox="1"/>
          <p:nvPr/>
        </p:nvSpPr>
        <p:spPr>
          <a:xfrm>
            <a:off x="4288486" y="3513630"/>
            <a:ext cx="4769457" cy="16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9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유의할 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DCAB0-2C37-4A58-A9BE-AED2A57B0B78}"/>
              </a:ext>
            </a:extLst>
          </p:cNvPr>
          <p:cNvSpPr txBox="1"/>
          <p:nvPr/>
        </p:nvSpPr>
        <p:spPr>
          <a:xfrm>
            <a:off x="1163706" y="2966886"/>
            <a:ext cx="7894237" cy="89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latinLnBrk="0">
              <a:lnSpc>
                <a:spcPct val="120000"/>
              </a:lnSpc>
              <a:defRPr/>
            </a:pPr>
            <a:r>
              <a:rPr lang="ko-KR" altLang="en-US" sz="5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 가입 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F8070-6DA6-4E14-8093-34C950402903}"/>
              </a:ext>
            </a:extLst>
          </p:cNvPr>
          <p:cNvSpPr txBox="1"/>
          <p:nvPr/>
        </p:nvSpPr>
        <p:spPr>
          <a:xfrm>
            <a:off x="8341744" y="2714332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순서도: 처리 1"/>
          <p:cNvSpPr/>
          <p:nvPr/>
        </p:nvSpPr>
        <p:spPr>
          <a:xfrm>
            <a:off x="1714500" y="5572190"/>
            <a:ext cx="310243" cy="351064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 설명선 10"/>
          <p:cNvSpPr/>
          <p:nvPr/>
        </p:nvSpPr>
        <p:spPr>
          <a:xfrm>
            <a:off x="2024743" y="3898882"/>
            <a:ext cx="2024743" cy="1298121"/>
          </a:xfrm>
          <a:prstGeom prst="wedgeRectCallout">
            <a:avLst>
              <a:gd name="adj1" fmla="val -60349"/>
              <a:gd name="adj2" fmla="val 876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오타이면 삭제해 주세요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145751" y="3396290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5829DB40-8E22-49F5-A506-55D506B806A7}"/>
              </a:ext>
            </a:extLst>
          </p:cNvPr>
          <p:cNvSpPr/>
          <p:nvPr/>
        </p:nvSpPr>
        <p:spPr>
          <a:xfrm>
            <a:off x="3306441" y="2790371"/>
            <a:ext cx="1285875" cy="767945"/>
          </a:xfrm>
          <a:prstGeom prst="wedgeRectCallout">
            <a:avLst>
              <a:gd name="adj1" fmla="val -63796"/>
              <a:gd name="adj2" fmla="val 364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6327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39AE9-0EDC-EB38-2020-CF69657F5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573A-5673-EA90-0E48-6B17F3919825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01_02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63622-47E7-7BBD-C360-1A122D0EF4B6}"/>
              </a:ext>
            </a:extLst>
          </p:cNvPr>
          <p:cNvSpPr txBox="1"/>
          <p:nvPr/>
        </p:nvSpPr>
        <p:spPr>
          <a:xfrm>
            <a:off x="9170605" y="-15907"/>
            <a:ext cx="1512000" cy="29280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줄 요약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BGM+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모션그래픽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3AF31-5DB0-82F9-5B53-A9544C428453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332E03B2-38B8-1408-B2FE-1C39E3EC134F}"/>
              </a:ext>
            </a:extLst>
          </p:cNvPr>
          <p:cNvSpPr/>
          <p:nvPr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solidFill>
            <a:srgbClr val="000000">
              <a:alpha val="4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23FFDB-F33A-CFFC-EE24-6E1500A32676}"/>
              </a:ext>
            </a:extLst>
          </p:cNvPr>
          <p:cNvSpPr/>
          <p:nvPr/>
        </p:nvSpPr>
        <p:spPr>
          <a:xfrm>
            <a:off x="759897" y="2023245"/>
            <a:ext cx="5600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0">
              <a:defRPr/>
            </a:pPr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오늘의 결론</a:t>
            </a:r>
            <a:r>
              <a:rPr lang="en-US" altLang="ko-KR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6207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A948-D89A-B444-13C4-1B2EFB7D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ACFEAA4-661B-4DDC-8CFA-B945049E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13"/>
            <a:ext cx="9137769" cy="5117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37E67-D784-05ED-DA4C-26A03BE77F13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01_05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0290-1647-FF9D-B1F7-876FFF1F4CD7}"/>
              </a:ext>
            </a:extLst>
          </p:cNvPr>
          <p:cNvSpPr txBox="1"/>
          <p:nvPr/>
        </p:nvSpPr>
        <p:spPr>
          <a:xfrm>
            <a:off x="9170605" y="-1590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핵심정리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내용 제시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카드뉴스형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14E-D933-2D47-8470-370D17695CBB}"/>
              </a:ext>
            </a:extLst>
          </p:cNvPr>
          <p:cNvSpPr txBox="1"/>
          <p:nvPr/>
        </p:nvSpPr>
        <p:spPr>
          <a:xfrm>
            <a:off x="9170605" y="323135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1406126263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5944F-28C2-237C-FA42-BEDEF6962F2E}"/>
              </a:ext>
            </a:extLst>
          </p:cNvPr>
          <p:cNvSpPr/>
          <p:nvPr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BC89C-6EF7-64D2-C33A-D45F159FD69C}"/>
              </a:ext>
            </a:extLst>
          </p:cNvPr>
          <p:cNvSpPr txBox="1"/>
          <p:nvPr/>
        </p:nvSpPr>
        <p:spPr>
          <a:xfrm>
            <a:off x="945078" y="698540"/>
            <a:ext cx="4995526" cy="60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 가입 시 유의점</a:t>
            </a:r>
            <a:endParaRPr lang="ko-KR" altLang="en-US" sz="3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A1675B-4910-4A9A-BC2F-734C26CA5519}"/>
              </a:ext>
            </a:extLst>
          </p:cNvPr>
          <p:cNvGrpSpPr/>
          <p:nvPr/>
        </p:nvGrpSpPr>
        <p:grpSpPr>
          <a:xfrm>
            <a:off x="945078" y="1396785"/>
            <a:ext cx="5455723" cy="343988"/>
            <a:chOff x="945078" y="1453935"/>
            <a:chExt cx="5455723" cy="34398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FCFCD3-992E-4AEC-EB76-2FE236C62068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조합원 모집 신고 수리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61D9EA-EC93-DBE9-53FA-0B12A68B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EAC392-9DEB-4D10-94E4-C4ACF9EE13C5}"/>
              </a:ext>
            </a:extLst>
          </p:cNvPr>
          <p:cNvGrpSpPr/>
          <p:nvPr/>
        </p:nvGrpSpPr>
        <p:grpSpPr>
          <a:xfrm>
            <a:off x="945078" y="1831575"/>
            <a:ext cx="5455723" cy="343988"/>
            <a:chOff x="945078" y="1946553"/>
            <a:chExt cx="5455723" cy="34398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107EA8-4EAE-4A88-A052-E953FC9672E8}"/>
                </a:ext>
              </a:extLst>
            </p:cNvPr>
            <p:cNvSpPr/>
            <p:nvPr/>
          </p:nvSpPr>
          <p:spPr>
            <a:xfrm>
              <a:off x="1294649" y="1989413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준공 후의 평면과 단지 배치도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DC291A-3B14-4354-8E34-661B6258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946553"/>
              <a:ext cx="311227" cy="34398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40A9B85-46F6-4ABD-80F2-D6B284A0B6D6}"/>
              </a:ext>
            </a:extLst>
          </p:cNvPr>
          <p:cNvGrpSpPr/>
          <p:nvPr/>
        </p:nvGrpSpPr>
        <p:grpSpPr>
          <a:xfrm>
            <a:off x="945078" y="2266365"/>
            <a:ext cx="5455723" cy="343988"/>
            <a:chOff x="945078" y="2430417"/>
            <a:chExt cx="5455723" cy="34398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F7D2AB1-4E3A-4C6E-8F47-2EEF85790F9D}"/>
                </a:ext>
              </a:extLst>
            </p:cNvPr>
            <p:cNvSpPr/>
            <p:nvPr/>
          </p:nvSpPr>
          <p:spPr>
            <a:xfrm>
              <a:off x="1294649" y="2473277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동</a:t>
              </a:r>
              <a:r>
                <a:rPr lang="en-US" altLang="ko-KR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·</a:t>
              </a:r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호수 지정 분양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5CFDBEC-65F6-4B88-85A8-725DDBD20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2430417"/>
              <a:ext cx="311227" cy="34398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424D19-3BDB-407A-B0C0-E398CBA9849B}"/>
              </a:ext>
            </a:extLst>
          </p:cNvPr>
          <p:cNvGrpSpPr/>
          <p:nvPr/>
        </p:nvGrpSpPr>
        <p:grpSpPr>
          <a:xfrm>
            <a:off x="945078" y="2701155"/>
            <a:ext cx="5455723" cy="343988"/>
            <a:chOff x="945078" y="1453935"/>
            <a:chExt cx="5455723" cy="3439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C808E8-F568-425B-AAD3-C4BD25D3F5B5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계약서 및 규약 확인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6CE564-BA9C-4DFD-8492-F3738796E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8691B81-5292-4826-96AB-5CC795EBACED}"/>
              </a:ext>
            </a:extLst>
          </p:cNvPr>
          <p:cNvGrpSpPr/>
          <p:nvPr/>
        </p:nvGrpSpPr>
        <p:grpSpPr>
          <a:xfrm>
            <a:off x="945078" y="3135945"/>
            <a:ext cx="5455723" cy="343988"/>
            <a:chOff x="945078" y="1946553"/>
            <a:chExt cx="5455723" cy="34398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3F13392-7EED-4B69-9D93-8F9EA9E5D6D0}"/>
                </a:ext>
              </a:extLst>
            </p:cNvPr>
            <p:cNvSpPr/>
            <p:nvPr/>
          </p:nvSpPr>
          <p:spPr>
            <a:xfrm>
              <a:off x="1294649" y="1989413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확정 분담금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EFCB361-3A70-4743-BEE0-17CD7419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946553"/>
              <a:ext cx="311227" cy="343988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500AE5E-44B5-497B-ACB6-0C3FD16192BC}"/>
              </a:ext>
            </a:extLst>
          </p:cNvPr>
          <p:cNvGrpSpPr/>
          <p:nvPr/>
        </p:nvGrpSpPr>
        <p:grpSpPr>
          <a:xfrm>
            <a:off x="945078" y="3570735"/>
            <a:ext cx="5455723" cy="343988"/>
            <a:chOff x="945078" y="2430417"/>
            <a:chExt cx="5455723" cy="34398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609B6EE-3592-49E9-9E06-C977691BC5B2}"/>
                </a:ext>
              </a:extLst>
            </p:cNvPr>
            <p:cNvSpPr/>
            <p:nvPr/>
          </p:nvSpPr>
          <p:spPr>
            <a:xfrm>
              <a:off x="1294649" y="2473277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임의 탈퇴의 어려움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1EFD2F7-369A-4FDD-8F1D-CCB545608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2430417"/>
              <a:ext cx="311227" cy="343988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597D24C-1AB8-4D66-B11C-9894733CA780}"/>
              </a:ext>
            </a:extLst>
          </p:cNvPr>
          <p:cNvGrpSpPr/>
          <p:nvPr/>
        </p:nvGrpSpPr>
        <p:grpSpPr>
          <a:xfrm>
            <a:off x="945078" y="4005525"/>
            <a:ext cx="5455723" cy="343988"/>
            <a:chOff x="945078" y="1946553"/>
            <a:chExt cx="5455723" cy="34398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486392C-A006-45BE-9048-561D08631E43}"/>
                </a:ext>
              </a:extLst>
            </p:cNvPr>
            <p:cNvSpPr/>
            <p:nvPr/>
          </p:nvSpPr>
          <p:spPr>
            <a:xfrm>
              <a:off x="1294649" y="1989413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시공사 확정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F509496-BAB8-4F21-A8BA-36AC62332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946553"/>
              <a:ext cx="311227" cy="343988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9F1992D-ABF6-49DB-AFC8-84288E88F215}"/>
              </a:ext>
            </a:extLst>
          </p:cNvPr>
          <p:cNvGrpSpPr/>
          <p:nvPr/>
        </p:nvGrpSpPr>
        <p:grpSpPr>
          <a:xfrm>
            <a:off x="945078" y="4440318"/>
            <a:ext cx="5455723" cy="343988"/>
            <a:chOff x="945078" y="1946553"/>
            <a:chExt cx="5455723" cy="3439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6305C36-6B5B-4FF9-B3EA-285E7AFCECE3}"/>
                </a:ext>
              </a:extLst>
            </p:cNvPr>
            <p:cNvSpPr/>
            <p:nvPr/>
          </p:nvSpPr>
          <p:spPr>
            <a:xfrm>
              <a:off x="1294649" y="1989413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현재 추진 단계의 확인 방법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9B02356-8B63-4F40-9B01-E09B16295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946553"/>
              <a:ext cx="311227" cy="343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364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A948-D89A-B444-13C4-1B2EFB7D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95702B99-ADD9-4826-A412-8283A172C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88"/>
          <a:stretch/>
        </p:blipFill>
        <p:spPr>
          <a:xfrm>
            <a:off x="0" y="17981"/>
            <a:ext cx="6721780" cy="5125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637E67-D784-05ED-DA4C-26A03BE77F13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01_05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0290-1647-FF9D-B1F7-876FFF1F4CD7}"/>
              </a:ext>
            </a:extLst>
          </p:cNvPr>
          <p:cNvSpPr txBox="1"/>
          <p:nvPr/>
        </p:nvSpPr>
        <p:spPr>
          <a:xfrm>
            <a:off x="9170605" y="-1590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핵심정리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내용 제시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카드뉴스형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14E-D933-2D47-8470-370D17695CBB}"/>
              </a:ext>
            </a:extLst>
          </p:cNvPr>
          <p:cNvSpPr txBox="1"/>
          <p:nvPr/>
        </p:nvSpPr>
        <p:spPr>
          <a:xfrm>
            <a:off x="9170605" y="323135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5944F-28C2-237C-FA42-BEDEF6962F2E}"/>
              </a:ext>
            </a:extLst>
          </p:cNvPr>
          <p:cNvSpPr/>
          <p:nvPr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784E77-BE60-4DCD-BB55-7895E59A25AC}"/>
              </a:ext>
            </a:extLst>
          </p:cNvPr>
          <p:cNvSpPr/>
          <p:nvPr/>
        </p:nvSpPr>
        <p:spPr>
          <a:xfrm>
            <a:off x="6359635" y="4268009"/>
            <a:ext cx="1127015" cy="467241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주택법</a:t>
            </a:r>
            <a:endParaRPr lang="ko-KR" altLang="en-US" sz="1600" b="1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B29784E-904D-4127-BA32-5BD40C9F5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88"/>
          <a:stretch/>
        </p:blipFill>
        <p:spPr>
          <a:xfrm>
            <a:off x="2403171" y="17981"/>
            <a:ext cx="6721780" cy="51255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A7B97C7-0317-4584-BF4C-E74B6293EC21}"/>
              </a:ext>
            </a:extLst>
          </p:cNvPr>
          <p:cNvSpPr txBox="1"/>
          <p:nvPr/>
        </p:nvSpPr>
        <p:spPr>
          <a:xfrm>
            <a:off x="130826" y="2783024"/>
            <a:ext cx="5007532" cy="2161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6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주택으로 분류하지 않음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0E0017D-5AA1-4C9F-A8BA-89A3F20A910D}"/>
              </a:ext>
            </a:extLst>
          </p:cNvPr>
          <p:cNvSpPr/>
          <p:nvPr/>
        </p:nvSpPr>
        <p:spPr>
          <a:xfrm>
            <a:off x="3419475" y="1825879"/>
            <a:ext cx="209215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기숙사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73E82E-8031-4106-AF6C-4F664BBB8A71}"/>
              </a:ext>
            </a:extLst>
          </p:cNvPr>
          <p:cNvSpPr/>
          <p:nvPr/>
        </p:nvSpPr>
        <p:spPr>
          <a:xfrm>
            <a:off x="3419475" y="2487018"/>
            <a:ext cx="209215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고시원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55D0B-C2E2-4F00-8472-5121ADDBC8F2}"/>
              </a:ext>
            </a:extLst>
          </p:cNvPr>
          <p:cNvSpPr/>
          <p:nvPr/>
        </p:nvSpPr>
        <p:spPr>
          <a:xfrm>
            <a:off x="3419474" y="3148157"/>
            <a:ext cx="2092157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오피스텔</a:t>
            </a:r>
          </a:p>
        </p:txBody>
      </p:sp>
      <p:sp>
        <p:nvSpPr>
          <p:cNvPr id="15" name="사각형 설명선 14"/>
          <p:cNvSpPr/>
          <p:nvPr/>
        </p:nvSpPr>
        <p:spPr>
          <a:xfrm>
            <a:off x="602224" y="557530"/>
            <a:ext cx="2024743" cy="1298121"/>
          </a:xfrm>
          <a:prstGeom prst="wedgeRectCallout">
            <a:avLst>
              <a:gd name="adj1" fmla="val -60349"/>
              <a:gd name="adj2" fmla="val 876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작은 글씨로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세법과 달리 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‘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주택법은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’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추가해 주세요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054247" y="272838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수정요청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D730B661-F326-4050-AD52-62548B58E7D4}"/>
              </a:ext>
            </a:extLst>
          </p:cNvPr>
          <p:cNvSpPr/>
          <p:nvPr/>
        </p:nvSpPr>
        <p:spPr>
          <a:xfrm>
            <a:off x="3310552" y="-259174"/>
            <a:ext cx="1285875" cy="767945"/>
          </a:xfrm>
          <a:prstGeom prst="wedgeRectCallout">
            <a:avLst>
              <a:gd name="adj1" fmla="val -63796"/>
              <a:gd name="adj2" fmla="val 3645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엘릭스</a:t>
            </a:r>
            <a:r>
              <a:rPr lang="en-US" altLang="ko-KR" dirty="0"/>
              <a:t>(0612)</a:t>
            </a:r>
          </a:p>
          <a:p>
            <a:pPr algn="ctr"/>
            <a:r>
              <a:rPr lang="ko-KR" altLang="en-US" dirty="0"/>
              <a:t>수정 완료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27CEAF-EB6C-4C07-B15D-BE854C213260}"/>
              </a:ext>
            </a:extLst>
          </p:cNvPr>
          <p:cNvSpPr txBox="1"/>
          <p:nvPr/>
        </p:nvSpPr>
        <p:spPr>
          <a:xfrm>
            <a:off x="137809" y="2278842"/>
            <a:ext cx="3687800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세법과 달리 </a:t>
            </a: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C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주택법</a:t>
            </a: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은</a:t>
            </a:r>
          </a:p>
        </p:txBody>
      </p:sp>
    </p:spTree>
    <p:extLst>
      <p:ext uri="{BB962C8B-B14F-4D97-AF65-F5344CB8AC3E}">
        <p14:creationId xmlns:p14="http://schemas.microsoft.com/office/powerpoint/2010/main" val="216414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89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가입 전 반드시 확인해야 할 핵심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유의사항들을 알아볼까요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1321060899</a:t>
            </a:r>
            <a:endParaRPr lang="ko-KR" alt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79CCA7-0E07-ED74-1729-9E1DF06C9C67}"/>
              </a:ext>
            </a:extLst>
          </p:cNvPr>
          <p:cNvSpPr txBox="1"/>
          <p:nvPr/>
        </p:nvSpPr>
        <p:spPr>
          <a:xfrm>
            <a:off x="531671" y="965116"/>
            <a:ext cx="55738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가입</a:t>
            </a:r>
            <a:r>
              <a:rPr lang="en-US" altLang="ko-KR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전</a:t>
            </a:r>
            <a:r>
              <a:rPr lang="en-US" altLang="ko-KR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반드시</a:t>
            </a:r>
            <a:r>
              <a:rPr lang="en-US" altLang="ko-KR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확인해야</a:t>
            </a:r>
            <a:r>
              <a:rPr lang="en-US" altLang="ko-KR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할</a:t>
            </a:r>
            <a:r>
              <a:rPr lang="en-US" altLang="ko-KR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highlight>
                  <a:srgbClr val="EB9120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유의사항</a:t>
            </a:r>
            <a:endParaRPr lang="ko-KR" altLang="en-US" sz="3600" dirty="0">
              <a:highlight>
                <a:srgbClr val="EB912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7B840-9662-0045-6CB5-6E120E7D3DF1}"/>
              </a:ext>
            </a:extLst>
          </p:cNvPr>
          <p:cNvSpPr txBox="1"/>
          <p:nvPr/>
        </p:nvSpPr>
        <p:spPr>
          <a:xfrm>
            <a:off x="531671" y="54595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사각형 설명선 1"/>
          <p:cNvSpPr/>
          <p:nvPr/>
        </p:nvSpPr>
        <p:spPr>
          <a:xfrm>
            <a:off x="3796392" y="3445329"/>
            <a:ext cx="2024743" cy="1298121"/>
          </a:xfrm>
          <a:prstGeom prst="wedgeRectCallout">
            <a:avLst>
              <a:gd name="adj1" fmla="val -60349"/>
              <a:gd name="adj2" fmla="val 876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외부검수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_0604)</a:t>
            </a:r>
            <a:b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~</a:t>
            </a:r>
            <a:r>
              <a:rPr lang="ko-KR" altLang="en-US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유의사항들을 알아볼까요</a:t>
            </a:r>
            <a:r>
              <a:rPr lang="en-US" altLang="ko-KR" sz="1200" kern="1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?</a:t>
            </a:r>
            <a:endParaRPr lang="ko-KR" altLang="en-US" sz="1200" kern="1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21135" y="3162300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5704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CAF50-3DA2-1CAE-DB9C-EB83A3C8E9BE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01_02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B93C4-8A03-D96F-759E-1018CF893E7C}"/>
              </a:ext>
            </a:extLst>
          </p:cNvPr>
          <p:cNvSpPr txBox="1"/>
          <p:nvPr/>
        </p:nvSpPr>
        <p:spPr>
          <a:xfrm>
            <a:off x="9170605" y="-15907"/>
            <a:ext cx="1512000" cy="29280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본학습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BGM+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모션그래픽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소주제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간지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AE299-F5CC-4B72-E8B9-496B1B9A7BBB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4380" y="2127334"/>
            <a:ext cx="56616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0">
              <a:defRPr/>
            </a:pPr>
            <a:r>
              <a:rPr lang="ko-KR" altLang="en-US" sz="45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지역주택조합 가입 시 유의할 점</a:t>
            </a:r>
            <a:endParaRPr lang="ko-KR" altLang="en-US" sz="45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611210" y="1181100"/>
            <a:ext cx="1160690" cy="800100"/>
          </a:xfrm>
          <a:prstGeom prst="wedgeRoundRectCallou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(0605):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367356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89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편 지역주택조합 가입 시 유의할 점에 대해서 말씀을 좀 드려볼까 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BB6387-E80A-716F-C677-4C42C6839474}"/>
              </a:ext>
            </a:extLst>
          </p:cNvPr>
          <p:cNvGrpSpPr/>
          <p:nvPr/>
        </p:nvGrpSpPr>
        <p:grpSpPr>
          <a:xfrm>
            <a:off x="4700292" y="4308428"/>
            <a:ext cx="2045812" cy="573541"/>
            <a:chOff x="-1838330" y="2851959"/>
            <a:chExt cx="2045812" cy="57354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871BF88-0CAC-72E4-E6E8-2239A43FC697}"/>
                </a:ext>
              </a:extLst>
            </p:cNvPr>
            <p:cNvGrpSpPr/>
            <p:nvPr/>
          </p:nvGrpSpPr>
          <p:grpSpPr>
            <a:xfrm>
              <a:off x="-1476338" y="2851959"/>
              <a:ext cx="1321829" cy="573541"/>
              <a:chOff x="-1476338" y="2851959"/>
              <a:chExt cx="1321829" cy="573541"/>
            </a:xfrm>
          </p:grpSpPr>
          <p:sp>
            <p:nvSpPr>
              <p:cNvPr id="26" name="자유형 27">
                <a:extLst>
                  <a:ext uri="{FF2B5EF4-FFF2-40B4-BE49-F238E27FC236}">
                    <a16:creationId xmlns:a16="http://schemas.microsoft.com/office/drawing/2014/main" id="{050C2C09-F2EB-C26C-6290-419BD77E3037}"/>
                  </a:ext>
                </a:extLst>
              </p:cNvPr>
              <p:cNvSpPr/>
              <p:nvPr/>
            </p:nvSpPr>
            <p:spPr>
              <a:xfrm flipH="1">
                <a:off x="-1476338" y="2858983"/>
                <a:ext cx="1321829" cy="566517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1B3B8B-A2D0-B9DA-2B25-7F1EC2119CB6}"/>
                  </a:ext>
                </a:extLst>
              </p:cNvPr>
              <p:cNvSpPr txBox="1"/>
              <p:nvPr/>
            </p:nvSpPr>
            <p:spPr>
              <a:xfrm>
                <a:off x="-1190487" y="2851959"/>
                <a:ext cx="750127" cy="33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latinLnBrk="0">
                  <a:lnSpc>
                    <a:spcPct val="120000"/>
                  </a:lnSpc>
                  <a:defRPr/>
                </a:pPr>
                <a:r>
                  <a:rPr lang="ko-KR" altLang="en-US" sz="1500" spc="-113" dirty="0" err="1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최황수</a:t>
                </a:r>
                <a:endParaRPr lang="ko-KR" altLang="en-US" sz="1500" spc="-113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  <p:sp>
            <p:nvSpPr>
              <p:cNvPr id="28" name="모서리가 둥근 직사각형 13">
                <a:extLst>
                  <a:ext uri="{FF2B5EF4-FFF2-40B4-BE49-F238E27FC236}">
                    <a16:creationId xmlns:a16="http://schemas.microsoft.com/office/drawing/2014/main" id="{7AC7EEE7-2D74-E807-D36C-3E657CF5FECC}"/>
                  </a:ext>
                </a:extLst>
              </p:cNvPr>
              <p:cNvSpPr/>
              <p:nvPr/>
            </p:nvSpPr>
            <p:spPr>
              <a:xfrm>
                <a:off x="-1434226" y="3160643"/>
                <a:ext cx="1260733" cy="246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270583-7CFF-D58C-86E7-46654B2A7274}"/>
                </a:ext>
              </a:extLst>
            </p:cNvPr>
            <p:cNvSpPr txBox="1"/>
            <p:nvPr/>
          </p:nvSpPr>
          <p:spPr>
            <a:xfrm>
              <a:off x="-1838330" y="3162634"/>
              <a:ext cx="20458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spcAft>
                  <a:spcPts val="600"/>
                </a:spcAft>
                <a:buClr>
                  <a:srgbClr val="271D73"/>
                </a:buClr>
                <a:buSzPct val="110000"/>
              </a:pPr>
              <a:r>
                <a:rPr lang="ko-KR" altLang="en-US" sz="11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SemiBold" panose="02000703000000020004" pitchFamily="50" charset="-127"/>
                </a:rPr>
                <a:t>한국금융연수원 강사</a:t>
              </a:r>
              <a:endParaRPr lang="ko-KR" altLang="en-US" sz="1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F64DD5-A324-59D7-1350-9ECA76FEC17B}"/>
              </a:ext>
            </a:extLst>
          </p:cNvPr>
          <p:cNvSpPr txBox="1"/>
          <p:nvPr/>
        </p:nvSpPr>
        <p:spPr>
          <a:xfrm>
            <a:off x="4700292" y="4478882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#0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980A0-295A-8B49-1EA2-DBCCE83201BB}"/>
              </a:ext>
            </a:extLst>
          </p:cNvPr>
          <p:cNvSpPr txBox="1"/>
          <p:nvPr/>
        </p:nvSpPr>
        <p:spPr>
          <a:xfrm>
            <a:off x="619800" y="1302650"/>
            <a:ext cx="5876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</a:t>
            </a:r>
            <a:endParaRPr lang="ko-KR" altLang="en-US" sz="6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A79C23-76D0-64C4-2508-58D5FEFBA2A1}"/>
              </a:ext>
            </a:extLst>
          </p:cNvPr>
          <p:cNvSpPr txBox="1"/>
          <p:nvPr/>
        </p:nvSpPr>
        <p:spPr>
          <a:xfrm>
            <a:off x="560660" y="2261817"/>
            <a:ext cx="5262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진실</a:t>
            </a:r>
            <a:endParaRPr lang="ko-KR" altLang="en-US" sz="6600" dirty="0">
              <a:solidFill>
                <a:srgbClr val="3057B9"/>
              </a:solidFill>
            </a:endParaRPr>
          </a:p>
        </p:txBody>
      </p: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id="{4766C038-E03C-F74C-AED5-4C321695C830}"/>
              </a:ext>
            </a:extLst>
          </p:cNvPr>
          <p:cNvSpPr/>
          <p:nvPr/>
        </p:nvSpPr>
        <p:spPr>
          <a:xfrm>
            <a:off x="674805" y="3373804"/>
            <a:ext cx="4900305" cy="544853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 가입 시 유의할 점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28235" y="344956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557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이것도 좀 이런 유의할 점을 보시다 보면 어 아무래도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 주택 조합이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어떤 게 문제가 있고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어떤 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장점인지에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대한 것들을 이제 전반적으로 이제 리뷰를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한다라고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보시면 되는데 하나하나씩 이제 짚어서 한번 가보도록 할게요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jv13886578</a:t>
            </a:r>
            <a:endParaRPr lang="ko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B9FDCA-77F2-14DA-9743-AEE49BCABD23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354D0B-BEFD-AFC1-2FC2-32BE3C9C4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79CCA7-0E07-ED74-1729-9E1DF06C9C67}"/>
              </a:ext>
            </a:extLst>
          </p:cNvPr>
          <p:cNvSpPr txBox="1"/>
          <p:nvPr/>
        </p:nvSpPr>
        <p:spPr>
          <a:xfrm>
            <a:off x="3713021" y="3870241"/>
            <a:ext cx="50973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</a:t>
            </a:r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highlight>
                  <a:srgbClr val="EB9120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문제점</a:t>
            </a:r>
            <a:endParaRPr lang="ko-KR" altLang="en-US" sz="3600" dirty="0">
              <a:highlight>
                <a:srgbClr val="EB912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E94C4F-D2FA-D0C8-8928-AF9347C68FB4}"/>
              </a:ext>
            </a:extLst>
          </p:cNvPr>
          <p:cNvSpPr txBox="1"/>
          <p:nvPr/>
        </p:nvSpPr>
        <p:spPr>
          <a:xfrm>
            <a:off x="9333637" y="5327808"/>
            <a:ext cx="1322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40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highlight>
                  <a:srgbClr val="EB9120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장점</a:t>
            </a:r>
            <a:endParaRPr lang="ko-KR" altLang="en-US" sz="3600" dirty="0">
              <a:highlight>
                <a:srgbClr val="EB912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3818277" y="3962574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6CE64B-536E-1575-DF43-FB5AA49BDB46}"/>
              </a:ext>
            </a:extLst>
          </p:cNvPr>
          <p:cNvSpPr txBox="1"/>
          <p:nvPr/>
        </p:nvSpPr>
        <p:spPr>
          <a:xfrm>
            <a:off x="8463806" y="3571487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6CE64B-536E-1575-DF43-FB5AA49BDB46}"/>
              </a:ext>
            </a:extLst>
          </p:cNvPr>
          <p:cNvSpPr txBox="1"/>
          <p:nvPr/>
        </p:nvSpPr>
        <p:spPr>
          <a:xfrm>
            <a:off x="9288031" y="5197003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554" y="964118"/>
            <a:ext cx="2300288" cy="276149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56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89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선생님들 자 먼저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</a:t>
            </a:r>
            <a:r>
              <a:rPr lang="en-US" altLang="ko-KR" sz="1200" kern="100" dirty="0"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 모집 신고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수리라는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게 있어요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491526-F3FC-60A3-DA99-3CBEEAB87FEE}"/>
              </a:ext>
            </a:extLst>
          </p:cNvPr>
          <p:cNvSpPr/>
          <p:nvPr/>
        </p:nvSpPr>
        <p:spPr>
          <a:xfrm>
            <a:off x="220475" y="4102099"/>
            <a:ext cx="426580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D30DE-BBAD-7B4D-44B1-B4DA0217BCC1}"/>
              </a:ext>
            </a:extLst>
          </p:cNvPr>
          <p:cNvSpPr txBox="1"/>
          <p:nvPr/>
        </p:nvSpPr>
        <p:spPr>
          <a:xfrm>
            <a:off x="220475" y="3759884"/>
            <a:ext cx="441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1.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모집 신고 수리</a:t>
            </a:r>
            <a:endParaRPr lang="ko-KR" altLang="en-US" sz="3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3F2A0F-72E2-9A20-BC06-D4F6FAC7554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3F60F-9679-9946-22F6-AABAEBB391BA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01_02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5F62B9-97E3-2460-D01D-C552CBB52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4836" y="49695"/>
            <a:ext cx="1282652" cy="721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292394" y="3282646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346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870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이제 예를 들어서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주택법에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따라서 이제 조합원들을 모집을 하잖아요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모집한 조합원들한테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가입비를 받고 그 가입비를 받아서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 운영비도 쓰고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토지도 매입도 하고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 약정서 토지 그러니까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그러니까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토지 사용 승낙서를 이제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지주들한테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기존에 있는 소유자들한테 받으려면 당연히 계약금 같은 걸 줘야 되니까 그런데 이제 그런 것들을 이제 가입을 시켜서 이제 조합원을 모집을 하잖아요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이제 그런 조합원 모집 신고를 수리했다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2185367313</a:t>
            </a:r>
            <a:endParaRPr lang="ko-KR" altLang="en-US" sz="10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 가입 시 유의할 점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14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721165" y="2630622"/>
            <a:ext cx="4769486" cy="5680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조합원 모집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5591" y1="26296" x2="26452" y2="35556"/>
                        <a14:foregroundMark x1="38280" y1="22963" x2="41290" y2="36667"/>
                        <a14:foregroundMark x1="50968" y1="9259" x2="52473" y2="19259"/>
                        <a14:foregroundMark x1="59785" y1="22222" x2="62581" y2="36296"/>
                        <a14:foregroundMark x1="73548" y1="28889" x2="77419" y2="40741"/>
                        <a14:foregroundMark x1="83441" y1="41852" x2="89892" y2="53704"/>
                        <a14:foregroundMark x1="80215" y1="64074" x2="95054" y2="74815"/>
                        <a14:foregroundMark x1="78280" y1="47407" x2="78925" y2="55185"/>
                        <a14:foregroundMark x1="69677" y1="47407" x2="67957" y2="61852"/>
                        <a14:foregroundMark x1="64731" y1="70370" x2="74839" y2="82222"/>
                        <a14:foregroundMark x1="60860" y1="44815" x2="61720" y2="53704"/>
                        <a14:foregroundMark x1="51183" y1="28519" x2="52473" y2="36296"/>
                        <a14:foregroundMark x1="49677" y1="51481" x2="50323" y2="61111"/>
                        <a14:foregroundMark x1="40215" y1="45185" x2="41720" y2="58889"/>
                        <a14:foregroundMark x1="30968" y1="48148" x2="33978" y2="63333"/>
                        <a14:foregroundMark x1="24731" y1="49259" x2="24086" y2="53704"/>
                        <a14:foregroundMark x1="15914" y1="37778" x2="17204" y2="53704"/>
                        <a14:foregroundMark x1="12043" y1="60370" x2="16344" y2="74444"/>
                        <a14:foregroundMark x1="27527" y1="70741" x2="33118" y2="848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4810" y="1385299"/>
            <a:ext cx="2022196" cy="1174178"/>
          </a:xfrm>
          <a:prstGeom prst="rect">
            <a:avLst/>
          </a:prstGeom>
        </p:spPr>
      </p:pic>
      <p:sp>
        <p:nvSpPr>
          <p:cNvPr id="17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721165" y="3312184"/>
            <a:ext cx="4769486" cy="5680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가입비</a:t>
            </a:r>
          </a:p>
        </p:txBody>
      </p:sp>
      <p:sp>
        <p:nvSpPr>
          <p:cNvPr id="19" name="사각형: 둥근 모서리 14">
            <a:extLst>
              <a:ext uri="{FF2B5EF4-FFF2-40B4-BE49-F238E27FC236}">
                <a16:creationId xmlns:a16="http://schemas.microsoft.com/office/drawing/2014/main" id="{8B3309BB-F1DE-A94C-A37F-9254291D3BA9}"/>
              </a:ext>
            </a:extLst>
          </p:cNvPr>
          <p:cNvSpPr/>
          <p:nvPr/>
        </p:nvSpPr>
        <p:spPr>
          <a:xfrm>
            <a:off x="721165" y="4006598"/>
            <a:ext cx="1567454" cy="453551"/>
          </a:xfrm>
          <a:prstGeom prst="roundRect">
            <a:avLst>
              <a:gd name="adj" fmla="val 50000"/>
            </a:avLst>
          </a:prstGeom>
          <a:solidFill>
            <a:srgbClr val="829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조합 운영</a:t>
            </a:r>
          </a:p>
        </p:txBody>
      </p:sp>
      <p:sp>
        <p:nvSpPr>
          <p:cNvPr id="20" name="사각형: 둥근 모서리 14">
            <a:extLst>
              <a:ext uri="{FF2B5EF4-FFF2-40B4-BE49-F238E27FC236}">
                <a16:creationId xmlns:a16="http://schemas.microsoft.com/office/drawing/2014/main" id="{8B3309BB-F1DE-A94C-A37F-9254291D3BA9}"/>
              </a:ext>
            </a:extLst>
          </p:cNvPr>
          <p:cNvSpPr/>
          <p:nvPr/>
        </p:nvSpPr>
        <p:spPr>
          <a:xfrm>
            <a:off x="2322181" y="4006598"/>
            <a:ext cx="1567454" cy="453551"/>
          </a:xfrm>
          <a:prstGeom prst="roundRect">
            <a:avLst>
              <a:gd name="adj" fmla="val 50000"/>
            </a:avLst>
          </a:prstGeom>
          <a:solidFill>
            <a:srgbClr val="829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토지 매입</a:t>
            </a:r>
          </a:p>
        </p:txBody>
      </p:sp>
      <p:sp>
        <p:nvSpPr>
          <p:cNvPr id="21" name="사각형: 둥근 모서리 14">
            <a:extLst>
              <a:ext uri="{FF2B5EF4-FFF2-40B4-BE49-F238E27FC236}">
                <a16:creationId xmlns:a16="http://schemas.microsoft.com/office/drawing/2014/main" id="{8B3309BB-F1DE-A94C-A37F-9254291D3BA9}"/>
              </a:ext>
            </a:extLst>
          </p:cNvPr>
          <p:cNvSpPr/>
          <p:nvPr/>
        </p:nvSpPr>
        <p:spPr>
          <a:xfrm>
            <a:off x="3923197" y="4006598"/>
            <a:ext cx="1567454" cy="453551"/>
          </a:xfrm>
          <a:prstGeom prst="roundRect">
            <a:avLst>
              <a:gd name="adj" fmla="val 50000"/>
            </a:avLst>
          </a:prstGeom>
          <a:solidFill>
            <a:srgbClr val="829C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토지 약정서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292394" y="2783845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292394" y="346540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1331607" y="451544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2932623" y="451544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AEEBA-7A60-3770-BE3E-E212F204C657}"/>
              </a:ext>
            </a:extLst>
          </p:cNvPr>
          <p:cNvSpPr txBox="1"/>
          <p:nvPr/>
        </p:nvSpPr>
        <p:spPr>
          <a:xfrm>
            <a:off x="4533639" y="4506025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41622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31464</TotalTime>
  <Words>3404</Words>
  <Application>Microsoft Office PowerPoint</Application>
  <PresentationFormat>화면 슬라이드 쇼(16:9)</PresentationFormat>
  <Paragraphs>394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ONE 모바일고딕 Bold</vt:lpstr>
      <vt:lpstr>ONE 모바일고딕 Regular</vt:lpstr>
      <vt:lpstr>ONE 모바일고딕 Title</vt:lpstr>
      <vt:lpstr>강원교육튼튼</vt:lpstr>
      <vt:lpstr>나눔고딕</vt:lpstr>
      <vt:lpstr>나눔고딕 ExtraBold</vt:lpstr>
      <vt:lpstr>나눔스퀘어</vt:lpstr>
      <vt:lpstr>나눔스퀘어 Bold</vt:lpstr>
      <vt:lpstr>와구리체 TTF</vt:lpstr>
      <vt:lpstr>Arial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남민지</cp:lastModifiedBy>
  <cp:revision>3135</cp:revision>
  <dcterms:created xsi:type="dcterms:W3CDTF">2019-02-18T21:25:23Z</dcterms:created>
  <dcterms:modified xsi:type="dcterms:W3CDTF">2025-06-12T08:13:07Z</dcterms:modified>
</cp:coreProperties>
</file>